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8DD65B-1353-0211-0610-66551C967287}" v="62" dt="2024-05-23T15:22:03.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30" autoAdjust="0"/>
  </p:normalViewPr>
  <p:slideViewPr>
    <p:cSldViewPr snapToGrid="0">
      <p:cViewPr varScale="1">
        <p:scale>
          <a:sx n="54" d="100"/>
          <a:sy n="54" d="100"/>
        </p:scale>
        <p:origin x="408" y="24"/>
      </p:cViewPr>
      <p:guideLst>
        <p:guide orient="horz" pos="3952"/>
        <p:guide pos="1867"/>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microsoft.com/office/2018/10/relationships/authors" Target="authors.xml" Id="rId39" /><Relationship Type="http://schemas.openxmlformats.org/officeDocument/2006/relationships/slide" Target="slides/slide17.xml" Id="rId21" /><Relationship Type="http://schemas.openxmlformats.org/officeDocument/2006/relationships/viewProps" Target="viewProp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presProps" Target="presProps.xml" Id="rId33" /><Relationship Type="http://schemas.microsoft.com/office/2015/10/relationships/revisionInfo" Target="revisionInfo.xml" Id="rId38"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commentAuthors" Target="commentAuthors.xml" Id="rId32"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tableStyles" Target="tableStyles.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notesMaster" Target="notesMasters/notesMaster1.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theme" Target="theme/theme1.xml" Id="rId35" /><Relationship Type="http://schemas.openxmlformats.org/officeDocument/2006/relationships/slide" Target="slides/slide4.xml" Id="rId8" /><Relationship Type="http://schemas.openxmlformats.org/officeDocument/2006/relationships/customXml" Target="../customXml/item3.xml" Id="rId3"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g-BG" sz="1800">
                <a:solidFill>
                  <a:srgbClr val="1F497D"/>
                </a:solidFill>
                <a:effectLst/>
                <a:latin typeface="Calibri" panose="020F0502020204030204" pitchFamily="34" charset="0"/>
                <a:ea typeface="Calibri" panose="020F0502020204030204" pitchFamily="34" charset="0"/>
              </a:rPr>
              <a:t>Кажете, ако днес сте се сблъскали с дезинформация? А миналата седмица? Миналия месец? През изминалата година?</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bg-BG" sz="1100">
                <a:effectLst/>
                <a:latin typeface="Calibri" panose="020F0502020204030204" pitchFamily="34" charset="0"/>
                <a:ea typeface="Calibri" panose="020F0502020204030204" pitchFamily="34" charset="0"/>
                <a:cs typeface="Times New Roman" panose="02020603050405020304" pitchFamily="18" charset="0"/>
              </a:rPr>
              <a:t>Разпространителите на дезинформация използват социалните медии, за да наводнят информационното пространство.</a:t>
            </a:r>
          </a:p>
          <a:p>
            <a:pPr marL="742950" lvl="1" indent="-285750">
              <a:lnSpc>
                <a:spcPct val="107000"/>
              </a:lnSpc>
              <a:spcAft>
                <a:spcPts val="800"/>
              </a:spcAft>
              <a:buFont typeface="Courier New" panose="02070309020205020404" pitchFamily="49" charset="0"/>
              <a:buChar char="o"/>
              <a:tabLst>
                <a:tab pos="914400" algn="l"/>
              </a:tabLst>
            </a:pPr>
            <a:r>
              <a:rPr lang="bg-BG" sz="1100">
                <a:effectLst/>
                <a:latin typeface="Calibri" panose="020F0502020204030204" pitchFamily="34" charset="0"/>
                <a:ea typeface="Calibri" panose="020F0502020204030204" pitchFamily="34" charset="0"/>
                <a:cs typeface="Times New Roman" panose="02020603050405020304" pitchFamily="18" charset="0"/>
              </a:rPr>
              <a:t>Тяхната цел не е непременно да ви убедят в нещо конкретно — ако успеят да ни объркат или да ни претоварят с толкова много подробности, че да не знаем на кого да се доверяваме, те могат да подкопаят доверието ни в традиционните медии и в демокрацията.</a:t>
            </a:r>
          </a:p>
          <a:p>
            <a:pPr marL="342900" lvl="0" indent="-342900">
              <a:lnSpc>
                <a:spcPct val="107000"/>
              </a:lnSpc>
              <a:spcAft>
                <a:spcPts val="800"/>
              </a:spcAft>
              <a:buFont typeface="Symbol" panose="05050102010706020507" pitchFamily="18" charset="2"/>
              <a:buChar char=""/>
              <a:tabLst>
                <a:tab pos="457200" algn="l"/>
              </a:tabLst>
            </a:pPr>
            <a:r>
              <a:rPr lang="bg-BG" sz="1100">
                <a:effectLst/>
                <a:latin typeface="Calibri" panose="020F0502020204030204" pitchFamily="34" charset="0"/>
                <a:ea typeface="Calibri" panose="020F0502020204030204" pitchFamily="34" charset="0"/>
                <a:cs typeface="Times New Roman" panose="02020603050405020304" pitchFamily="18" charset="0"/>
              </a:rPr>
              <a:t>Разпространителите на дезинформация използват няколко техники, които често можете да видите в коментарите в социалните медии. </a:t>
            </a:r>
          </a:p>
          <a:p>
            <a:pPr marL="742950" lvl="1" indent="-285750">
              <a:lnSpc>
                <a:spcPct val="107000"/>
              </a:lnSpc>
              <a:spcAft>
                <a:spcPts val="800"/>
              </a:spcAft>
              <a:buFont typeface="Courier New" panose="02070309020205020404" pitchFamily="49" charset="0"/>
              <a:buChar char="o"/>
              <a:tabLst>
                <a:tab pos="914400" algn="l"/>
              </a:tabLst>
            </a:pPr>
            <a:r>
              <a:rPr lang="bg-BG" sz="1100" b="1">
                <a:effectLst/>
                <a:latin typeface="Calibri" panose="020F0502020204030204" pitchFamily="34" charset="0"/>
                <a:ea typeface="Calibri" panose="020F0502020204030204" pitchFamily="34" charset="0"/>
                <a:cs typeface="Times New Roman" panose="02020603050405020304" pitchFamily="18" charset="0"/>
              </a:rPr>
              <a:t>Отвличане на вниманието</a:t>
            </a:r>
            <a:r>
              <a:rPr lang="bg-BG" sz="1100">
                <a:effectLst/>
                <a:latin typeface="Calibri" panose="020F0502020204030204" pitchFamily="34" charset="0"/>
                <a:ea typeface="Calibri" panose="020F0502020204030204" pitchFamily="34" charset="0"/>
                <a:cs typeface="Times New Roman" panose="02020603050405020304" pitchFamily="18" charset="0"/>
              </a:rPr>
              <a:t> — вместо да обсъжда разглежданата тема, авторът на коментари насочва вниманието към несвързана или далечно свързана тема. Например: По време на дискусия за руското нашествие в Украйна авторът на коментари внезапно пита: „А какво ще кажете за Сомалия?“. Неговата цел не е да се проведе конструктивна дискусия за Сомалия, а по-скоро да се отклони от темата на разговора.</a:t>
            </a:r>
          </a:p>
          <a:p>
            <a:pPr marL="742950" lvl="1" indent="-285750">
              <a:lnSpc>
                <a:spcPct val="107000"/>
              </a:lnSpc>
              <a:spcAft>
                <a:spcPts val="800"/>
              </a:spcAft>
              <a:buFont typeface="Courier New" panose="02070309020205020404" pitchFamily="49" charset="0"/>
              <a:buChar char="o"/>
              <a:tabLst>
                <a:tab pos="914400" algn="l"/>
              </a:tabLst>
            </a:pPr>
            <a:r>
              <a:rPr lang="bg-BG" sz="1100" b="1">
                <a:effectLst/>
                <a:latin typeface="Calibri" panose="020F0502020204030204" pitchFamily="34" charset="0"/>
                <a:ea typeface="Calibri" panose="020F0502020204030204" pitchFamily="34" charset="0"/>
                <a:cs typeface="Times New Roman" panose="02020603050405020304" pitchFamily="18" charset="0"/>
              </a:rPr>
              <a:t>Подмяна на тезата</a:t>
            </a:r>
            <a:r>
              <a:rPr lang="bg-BG" sz="1100">
                <a:effectLst/>
                <a:latin typeface="Calibri" panose="020F0502020204030204" pitchFamily="34" charset="0"/>
                <a:ea typeface="Calibri" panose="020F0502020204030204" pitchFamily="34" charset="0"/>
                <a:cs typeface="Times New Roman" panose="02020603050405020304" pitchFamily="18" charset="0"/>
              </a:rPr>
              <a:t> — авторът на коментари погрешно представя позицията на другото лице и напада така изместената позиция, вместо първоначалната. Например: Малик публикува относно значението на това Европа да стане неутрална по отношение на климата. Сара коментира: „Не мога да повярвам, че искате да построите вятърни турбини във всичките ни национални паркове“. Малик не е казал точно това, но сега е много лесно да започне дискусия за ветроенергийните паркове вместо за по-общата картина.</a:t>
            </a:r>
          </a:p>
          <a:p>
            <a:pPr marL="742950" lvl="1" indent="-285750">
              <a:lnSpc>
                <a:spcPct val="107000"/>
              </a:lnSpc>
              <a:spcAft>
                <a:spcPts val="800"/>
              </a:spcAft>
              <a:buFont typeface="Courier New" panose="02070309020205020404" pitchFamily="49" charset="0"/>
              <a:buChar char="o"/>
              <a:tabLst>
                <a:tab pos="914400" algn="l"/>
              </a:tabLst>
            </a:pPr>
            <a:r>
              <a:rPr lang="bg-BG" sz="1100" b="1">
                <a:effectLst/>
                <a:latin typeface="Calibri" panose="020F0502020204030204" pitchFamily="34" charset="0"/>
                <a:ea typeface="Calibri" panose="020F0502020204030204" pitchFamily="34" charset="0"/>
                <a:cs typeface="Times New Roman" panose="02020603050405020304" pitchFamily="18" charset="0"/>
              </a:rPr>
              <a:t>Нападки</a:t>
            </a:r>
            <a:r>
              <a:rPr lang="bg-BG" sz="1100">
                <a:effectLst/>
                <a:latin typeface="Calibri" panose="020F0502020204030204" pitchFamily="34" charset="0"/>
                <a:ea typeface="Calibri" panose="020F0502020204030204" pitchFamily="34" charset="0"/>
                <a:cs typeface="Times New Roman" panose="02020603050405020304" pitchFamily="18" charset="0"/>
              </a:rPr>
              <a:t> — авторът на коментари използва агресивен или обиден език, за да обезкуражи противника да продължи обсъждането. Например: „Само идиот би повярвал в това“.</a:t>
            </a:r>
          </a:p>
          <a:p>
            <a:pPr marL="742950" lvl="1" indent="-285750">
              <a:lnSpc>
                <a:spcPct val="107000"/>
              </a:lnSpc>
              <a:spcAft>
                <a:spcPts val="800"/>
              </a:spcAft>
              <a:buFont typeface="Courier New" panose="02070309020205020404" pitchFamily="49" charset="0"/>
              <a:buChar char="o"/>
              <a:tabLst>
                <a:tab pos="914400" algn="l"/>
              </a:tabLst>
            </a:pPr>
            <a:r>
              <a:rPr lang="bg-BG" sz="1100" b="1">
                <a:effectLst/>
                <a:latin typeface="Calibri" panose="020F0502020204030204" pitchFamily="34" charset="0"/>
                <a:ea typeface="Calibri" panose="020F0502020204030204" pitchFamily="34" charset="0"/>
                <a:cs typeface="Times New Roman" panose="02020603050405020304" pitchFamily="18" charset="0"/>
              </a:rPr>
              <a:t>Подиграване</a:t>
            </a:r>
            <a:r>
              <a:rPr lang="bg-BG" sz="1100">
                <a:effectLst/>
                <a:latin typeface="Calibri" panose="020F0502020204030204" pitchFamily="34" charset="0"/>
                <a:ea typeface="Calibri" panose="020F0502020204030204" pitchFamily="34" charset="0"/>
                <a:cs typeface="Times New Roman" panose="02020603050405020304" pitchFamily="18" charset="0"/>
              </a:rPr>
              <a:t> — коментаторът използва сарказъм, за да омаловажи противниците. Например: Сара отговаря на поста на Малик с „Много се радвам, че има такива хора като теб, които да съсипят всички забавно“.</a:t>
            </a:r>
          </a:p>
          <a:p>
            <a:pPr marL="742950" lvl="1" indent="-285750">
              <a:lnSpc>
                <a:spcPct val="107000"/>
              </a:lnSpc>
              <a:spcAft>
                <a:spcPts val="800"/>
              </a:spcAft>
              <a:buFont typeface="Courier New" panose="02070309020205020404" pitchFamily="49" charset="0"/>
              <a:buChar char="o"/>
              <a:tabLst>
                <a:tab pos="914400" algn="l"/>
              </a:tabLst>
            </a:pPr>
            <a:r>
              <a:rPr lang="bg-BG" sz="1100" b="1">
                <a:effectLst/>
                <a:latin typeface="Calibri" panose="020F0502020204030204" pitchFamily="34" charset="0"/>
                <a:ea typeface="Calibri" panose="020F0502020204030204" pitchFamily="34" charset="0"/>
                <a:cs typeface="Times New Roman" panose="02020603050405020304" pitchFamily="18" charset="0"/>
              </a:rPr>
              <a:t>Претоварване с подробности</a:t>
            </a:r>
            <a:r>
              <a:rPr lang="bg-BG" sz="1100">
                <a:effectLst/>
                <a:latin typeface="Calibri" panose="020F0502020204030204" pitchFamily="34" charset="0"/>
                <a:ea typeface="Calibri" panose="020F0502020204030204" pitchFamily="34" charset="0"/>
                <a:cs typeface="Times New Roman" panose="02020603050405020304" pitchFamily="18" charset="0"/>
              </a:rPr>
              <a:t> — коментаторът затрупва опонента си с многобройни подробности (често технически), за да отклони вниманието от важната информация. Например: В дискусията за руското нашествие в Украйна авторът на коментари пише дълъг отговор за демографията на селце в Донбас, като твърди, че който не е запознат с това, няма право да говори за положението в Украйна. </a:t>
            </a:r>
          </a:p>
          <a:p>
            <a:pPr marL="1143000" lvl="2" indent="-228600">
              <a:lnSpc>
                <a:spcPct val="107000"/>
              </a:lnSpc>
              <a:spcAft>
                <a:spcPts val="800"/>
              </a:spcAft>
              <a:buFont typeface="Symbol" panose="05050102010706020507" pitchFamily="18" charset="2"/>
              <a:buChar char=""/>
              <a:tabLst>
                <a:tab pos="1371600" algn="l"/>
              </a:tabLst>
            </a:pPr>
            <a:r>
              <a:rPr lang="bg-BG" sz="1100">
                <a:effectLst/>
                <a:latin typeface="Calibri" panose="020F0502020204030204" pitchFamily="34" charset="0"/>
                <a:ea typeface="Calibri" panose="020F0502020204030204" pitchFamily="34" charset="0"/>
                <a:cs typeface="Times New Roman" panose="02020603050405020304" pitchFamily="18" charset="0"/>
              </a:rPr>
              <a:t>Може да е особено трудно да се отговори на такава стратегия. Възможно е лицето, което я използва, наистина да вярва на това, което казва, но тази тактика често се използва умишлено и от хора, които искат да провалят дискусията. Не забравяйте, че не е проблем да признаете, че не знаете всяка най-малка подробност по дадена тема — това не означава, че насрещната страна е „спечелила“ аргумента. </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Социалните медии играят огромна роля за засилване или предотвратяване на разпространението на дезинформацията. </a:t>
            </a:r>
          </a:p>
          <a:p>
            <a:pPr marL="342900" lvl="0" indent="-342900">
              <a:lnSpc>
                <a:spcPct val="107000"/>
              </a:lnSpc>
              <a:buFont typeface="Symbol" panose="05050102010706020507" pitchFamily="18" charset="2"/>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Платформите на социалните медии използват алгоритми, за да задържат вниманието ви — те се опитват да ви покажат съдържание, което ще намерите за интересно. </a:t>
            </a:r>
          </a:p>
          <a:p>
            <a:pPr marL="342900" lvl="0" indent="-342900">
              <a:lnSpc>
                <a:spcPct val="107000"/>
              </a:lnSpc>
              <a:buFont typeface="Symbol" panose="05050102010706020507" pitchFamily="18" charset="2"/>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Понякога това е добре — може да научите повече за темите, от които наистина се интересувате. Ако обаче прекарвате повече време, четейки публикация, която ви ядосва или натъжава, алгоритъмът ще продължи да ви предлага подобно съдържание. </a:t>
            </a:r>
          </a:p>
          <a:p>
            <a:pPr marL="342900" lvl="0" indent="-342900">
              <a:lnSpc>
                <a:spcPct val="107000"/>
              </a:lnSpc>
              <a:spcAft>
                <a:spcPts val="800"/>
              </a:spcAft>
              <a:buFont typeface="Symbol" panose="05050102010706020507" pitchFamily="18" charset="2"/>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Лесно можете да се чувствате претоварени от объркващо или смущаващо съдържание, така че опитайте се да си вземете почивка, ако забележете това. </a:t>
            </a:r>
          </a:p>
          <a:p>
            <a:pPr marL="342900" lvl="0" indent="-342900">
              <a:lnSpc>
                <a:spcPct val="107000"/>
              </a:lnSpc>
              <a:spcAft>
                <a:spcPts val="800"/>
              </a:spcAft>
              <a:buFont typeface="Symbol" panose="05050102010706020507" pitchFamily="18" charset="2"/>
              <a:buChar char=""/>
              <a:tabLst>
                <a:tab pos="457200" algn="l"/>
              </a:tabLst>
            </a:pPr>
            <a:r>
              <a:rPr lang="bg-BG" sz="1100">
                <a:effectLst/>
                <a:latin typeface="Calibri" panose="020F0502020204030204" pitchFamily="34" charset="0"/>
                <a:ea typeface="Calibri" panose="020F0502020204030204" pitchFamily="34" charset="0"/>
                <a:cs typeface="Times New Roman" panose="02020603050405020304" pitchFamily="18" charset="0"/>
              </a:rPr>
              <a:t>Източници:</a:t>
            </a:r>
          </a:p>
          <a:p>
            <a:pPr marL="742950" lvl="1" indent="-285750">
              <a:lnSpc>
                <a:spcPct val="107000"/>
              </a:lnSpc>
              <a:spcAft>
                <a:spcPts val="800"/>
              </a:spcAft>
              <a:buFont typeface="Courier New" panose="02070309020205020404" pitchFamily="49" charset="0"/>
              <a:buChar char="o"/>
              <a:tabLst>
                <a:tab pos="914400" algn="l"/>
              </a:tabLst>
            </a:pPr>
            <a:r>
              <a:rPr lang="bg-BG"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bg-BG"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bg-BG"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bg-BG"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bg-BG"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bg-BG" sz="1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Търсенето на информация за „Синдзян“ може да доведе до много различни резултати, както се вижда от този слайд — от възхваляването му като туристическа дестинация до критичното отношение към уйгурите и други малцинства от страна на китайското правителство. Кое е вярно, кое е невярно?</a:t>
            </a:r>
          </a:p>
          <a:p>
            <a:pPr marL="342900" lvl="0" indent="-342900">
              <a:lnSpc>
                <a:spcPct val="107000"/>
              </a:lnSpc>
              <a:buFont typeface="Symbol" panose="05050102010706020507" pitchFamily="18" charset="2"/>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Макар че може да е вярно, че Синдзян е много красива и популярна туристическа дестинация, това не означава, че същевременно не може да бъде място, където се извършват нарушения на правата на човека спрямо уйгурите и други малцинства. </a:t>
            </a:r>
          </a:p>
          <a:p>
            <a:pPr marL="342900" lvl="0" indent="-342900">
              <a:lnSpc>
                <a:spcPct val="107000"/>
              </a:lnSpc>
              <a:buFont typeface="Symbol" panose="05050102010706020507" pitchFamily="18" charset="2"/>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Популяризирането на Синдзян като туристическа дестинация отклонява вниманието от нарушенията на правата на човека.</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bg-BG" sz="1100">
                <a:effectLst/>
                <a:latin typeface="Calibri" panose="020F0502020204030204" pitchFamily="34" charset="0"/>
                <a:ea typeface="Calibri" panose="020F0502020204030204" pitchFamily="34" charset="0"/>
                <a:cs typeface="Times New Roman" panose="02020603050405020304" pitchFamily="18" charset="0"/>
              </a:rPr>
              <a:t>[Текст в снимките (от ляво надясно):</a:t>
            </a:r>
          </a:p>
          <a:p>
            <a:pPr marL="628650" lvl="1" indent="-171450">
              <a:lnSpc>
                <a:spcPct val="107000"/>
              </a:lnSpc>
              <a:spcAft>
                <a:spcPts val="800"/>
              </a:spcAft>
              <a:buFont typeface="Arial" panose="020B0604020202020204" pitchFamily="34" charset="0"/>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Британски влогър: Животът на уйгурите и други малцинства в Китай. „Буквално държат без работа уйгурите и хората в Синдзян“</a:t>
            </a:r>
          </a:p>
          <a:p>
            <a:pPr marL="628650" lvl="1" indent="-171450">
              <a:lnSpc>
                <a:spcPct val="107000"/>
              </a:lnSpc>
              <a:spcAft>
                <a:spcPts val="800"/>
              </a:spcAft>
              <a:buFont typeface="Arial" panose="020B0604020202020204" pitchFamily="34" charset="0"/>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Истинският Синдзян: през погледа на немски влогър </a:t>
            </a:r>
          </a:p>
          <a:p>
            <a:pPr marL="628650" lvl="1" indent="-171450">
              <a:lnSpc>
                <a:spcPct val="107000"/>
              </a:lnSpc>
              <a:spcAft>
                <a:spcPts val="800"/>
              </a:spcAft>
              <a:buFont typeface="Arial" panose="020B0604020202020204" pitchFamily="34" charset="0"/>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„За първи път ли посещаваш Синдзян?“</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bg-BG" sz="1100">
                <a:effectLst/>
                <a:latin typeface="Calibri" panose="020F0502020204030204" pitchFamily="34" charset="0"/>
                <a:ea typeface="Calibri" panose="020F0502020204030204" pitchFamily="34" charset="0"/>
                <a:cs typeface="Times New Roman" panose="02020603050405020304" pitchFamily="18" charset="0"/>
              </a:rPr>
              <a:t>*Бележка * — На този слайд има анимации.</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bg-BG" sz="1100" strike="noStrike" baseline="0">
                <a:effectLst/>
                <a:latin typeface="Calibri" panose="020F0502020204030204" pitchFamily="34" charset="0"/>
                <a:ea typeface="Calibri" panose="020F0502020204030204" pitchFamily="34" charset="0"/>
                <a:cs typeface="Times New Roman" panose="02020603050405020304" pitchFamily="18" charset="0"/>
              </a:rPr>
              <a:t>Дезинформацията не е ново явление. Тя съществува отдавна и се разпространява чрез традиционните медии като вестниците, телевизията или радиото.</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bg-BG" sz="1100" strike="noStrike" baseline="0">
                <a:effectLst/>
                <a:latin typeface="Calibri" panose="020F0502020204030204" pitchFamily="34" charset="0"/>
                <a:ea typeface="Calibri" panose="020F0502020204030204" pitchFamily="34" charset="0"/>
                <a:cs typeface="Times New Roman" panose="02020603050405020304" pitchFamily="18" charset="0"/>
              </a:rPr>
              <a:t>Затова не вярвате на информация, само защото сте я видели във вестника или по телевизията, а не онлайн — винаги проверявайте дали източникът е надежден, вижте какво казват другите източници и следвайте останалите съвети в слайд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bg-BG" sz="1100">
                <a:effectLst/>
                <a:latin typeface="Calibri" panose="020F0502020204030204" pitchFamily="34" charset="0"/>
                <a:ea typeface="Calibri" panose="020F0502020204030204" pitchFamily="34" charset="0"/>
                <a:cs typeface="Times New Roman" panose="02020603050405020304" pitchFamily="18" charset="0"/>
              </a:rPr>
              <a:t>Източник: https://www.ft.com/content/1eeedb71-d9dc-4b13-9b45-fcb7898ae9e1 </a:t>
            </a:r>
          </a:p>
          <a:p>
            <a:pPr marL="0" lvl="0" indent="0">
              <a:lnSpc>
                <a:spcPct val="107000"/>
              </a:lnSpc>
              <a:spcAft>
                <a:spcPts val="800"/>
              </a:spcAft>
              <a:buFont typeface="Courier New" panose="02070309020205020404" pitchFamily="49" charset="0"/>
              <a:buNone/>
            </a:pPr>
            <a:r>
              <a:rPr lang="bg-BG" sz="1800">
                <a:effectLst/>
                <a:latin typeface="Calibri" panose="020F0502020204030204" pitchFamily="34" charset="0"/>
                <a:ea typeface="Calibri" panose="020F0502020204030204" pitchFamily="34" charset="0"/>
              </a:rPr>
              <a:t>Източник за 5G: </a:t>
            </a:r>
            <a:r>
              <a:rPr lang="bg-BG"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100"/>
              <a:t>Този видеоклип, изготвен от EUvsDisinfo, обяснява как се създават „пропагандни видеоклипове“(или видеоклипове за дезинформация), например като се използват снимкови материали, извадени от контекста, за да се изгради невярно послание, като се анализира статията в „Спутник“ за деца в „милитаризирана“ Латвия, индоктринирани от НАТО:</a:t>
            </a:r>
            <a:r>
              <a:rPr lang="bg-BG" sz="1100" baseline="0"/>
              <a:t> </a:t>
            </a:r>
            <a:r>
              <a:rPr lang="bg-BG" sz="1100">
                <a:hlinkClick r:id="rId3"/>
              </a:rPr>
              <a:t>https://www.youtube.com/watch?v=nOd2vMCDv9M&amp;feature=youtu.be</a:t>
            </a:r>
            <a:r>
              <a:rPr lang="bg-BG" sz="1100"/>
              <a:t> [продължителност: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bg-BG" sz="1100">
                <a:solidFill>
                  <a:schemeClr val="tx1"/>
                </a:solidFill>
                <a:effectLst/>
                <a:latin typeface="+mn-lt"/>
                <a:ea typeface="+mn-ea"/>
                <a:cs typeface="+mn-cs"/>
              </a:rPr>
              <a:t>Позволете на учениците да осмислят </a:t>
            </a:r>
            <a:r>
              <a:rPr lang="bg-BG" sz="1100" b="1">
                <a:solidFill>
                  <a:schemeClr val="tx1"/>
                </a:solidFill>
                <a:effectLst/>
                <a:latin typeface="+mn-lt"/>
                <a:ea typeface="+mn-ea"/>
                <a:cs typeface="+mn-cs"/>
              </a:rPr>
              <a:t>чувствата</a:t>
            </a:r>
            <a:r>
              <a:rPr lang="bg-BG" sz="1100">
                <a:solidFill>
                  <a:schemeClr val="tx1"/>
                </a:solidFill>
                <a:effectLst/>
                <a:latin typeface="+mn-lt"/>
                <a:ea typeface="+mn-ea"/>
                <a:cs typeface="+mn-cs"/>
              </a:rPr>
              <a:t> си. Какво чувстват, когато гледат това? Как биха реагирали, ако това се появи в лентата с новини в Instagram/Tiktok? Защо реагират емоционално на това? Заради самите новини, начина, по който са формулирани, снимката…?</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800"/>
              <a:t>Източник:</a:t>
            </a:r>
          </a:p>
          <a:p>
            <a:r>
              <a:rPr lang="bg-BG"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bg-BG"/>
              <a:t>При дълбоките фалшификати се използва изкуствен интелект, за да се създаде нов материал (изображения, видеоматериали, гласови записи), в който се представят събития, изявления и действия, които никога не са се случили.</a:t>
            </a:r>
            <a:r>
              <a:rPr lang="bg-BG" sz="1200" b="0" i="0">
                <a:solidFill>
                  <a:schemeClr val="tx1"/>
                </a:solidFill>
                <a:effectLst/>
                <a:latin typeface="+mn-lt"/>
                <a:ea typeface="+mn-ea"/>
                <a:cs typeface="+mn-cs"/>
              </a:rPr>
              <a:t> Резултатите могат да бъдат много убедителни. </a:t>
            </a:r>
          </a:p>
          <a:p>
            <a:pPr marL="0" marR="0" lvl="0" indent="0" algn="l" defTabSz="914400" rtl="0" eaLnBrk="1" fontAlgn="auto" latinLnBrk="0" hangingPunct="1">
              <a:lnSpc>
                <a:spcPct val="100000"/>
              </a:lnSpc>
              <a:spcBef>
                <a:spcPts val="0"/>
              </a:spcBef>
              <a:spcAft>
                <a:spcPts val="0"/>
              </a:spcAft>
              <a:buClrTx/>
              <a:buSzTx/>
              <a:buFontTx/>
              <a:buNone/>
              <a:tabLst/>
              <a:defRPr/>
            </a:pPr>
            <a:r>
              <a:rPr lang="bg-BG" sz="1200" b="0" i="0">
                <a:solidFill>
                  <a:schemeClr val="tx1"/>
                </a:solidFill>
                <a:effectLst/>
                <a:latin typeface="+mn-lt"/>
                <a:ea typeface="+mn-ea"/>
                <a:cs typeface="+mn-cs"/>
              </a:rPr>
              <a:t>В този видеоклип всъщност не Киану Рийвс демонстрира уменията си за почистване.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g-BG" sz="1200" b="0" i="0">
                <a:solidFill>
                  <a:schemeClr val="tx1"/>
                </a:solidFill>
                <a:effectLst/>
                <a:latin typeface="+mn-lt"/>
                <a:ea typeface="+mn-ea"/>
                <a:cs typeface="+mn-cs"/>
              </a:rPr>
              <a:t>ЕС и други организации работят усилено, за да противодействат на злонамерен ИИ и дълбоките фалшификати, но не винаги е възможно човек, който не е експерт, да разпознае дали дадена снимка или видеоклип са реални или манипулирани. </a:t>
            </a:r>
            <a:r>
              <a:rPr lang="bg-BG"/>
              <a:t>Задайте си въпросите от </a:t>
            </a:r>
            <a:r>
              <a:rPr lang="bg-BG" sz="1200" b="0" i="0">
                <a:solidFill>
                  <a:srgbClr val="FF0000"/>
                </a:solidFill>
                <a:effectLst/>
                <a:latin typeface="+mn-lt"/>
                <a:ea typeface="+mn-ea"/>
                <a:cs typeface="+mn-cs"/>
              </a:rPr>
              <a:t>Слайд </a:t>
            </a:r>
            <a:r>
              <a:rPr lang="bg-BG">
                <a:solidFill>
                  <a:srgbClr val="FF0000"/>
                </a:solidFill>
              </a:rPr>
              <a:t>17</a:t>
            </a:r>
            <a:r>
              <a:rPr lang="bg-BG" sz="1200" b="0" i="0">
                <a:solidFill>
                  <a:srgbClr val="FF0000"/>
                </a:solidFill>
                <a:effectLst/>
                <a:latin typeface="+mn-lt"/>
                <a:ea typeface="+mn-ea"/>
                <a:cs typeface="+mn-cs"/>
              </a:rPr>
              <a:t> </a:t>
            </a:r>
            <a:r>
              <a:rPr lang="bg-BG" sz="1200" b="0" i="0">
                <a:solidFill>
                  <a:schemeClr val="tx1"/>
                </a:solidFill>
                <a:effectLst/>
                <a:latin typeface="+mn-lt"/>
                <a:ea typeface="+mn-ea"/>
                <a:cs typeface="+mn-cs"/>
              </a:rPr>
              <a:t>и не забравяйте, че ако нещо изглежда прекалено добре (или прекалено шокиращо), че да е вярно, вероятно е така – проверявайте внимателно!</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sz="1200">
                <a:effectLst/>
                <a:latin typeface="Calibri" panose="020F0502020204030204" pitchFamily="34" charset="0"/>
                <a:ea typeface="Calibri" panose="020F0502020204030204" pitchFamily="34" charset="0"/>
                <a:cs typeface="Times New Roman" panose="02020603050405020304" pitchFamily="18" charset="0"/>
              </a:rPr>
              <a:t>*Бележка * — На този слайд има анимации.</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a:solidFill>
                  <a:schemeClr val="tx1"/>
                </a:solidFill>
                <a:effectLst/>
                <a:latin typeface="+mn-lt"/>
                <a:ea typeface="+mn-ea"/>
                <a:cs typeface="+mn-cs"/>
              </a:rPr>
              <a:t>Описания:</a:t>
            </a:r>
          </a:p>
          <a:p>
            <a:pPr marL="628650" lvl="1" indent="-171450">
              <a:buFontTx/>
              <a:buChar char="-"/>
            </a:pPr>
            <a:r>
              <a:rPr lang="bg-BG" sz="1200">
                <a:solidFill>
                  <a:schemeClr val="tx1"/>
                </a:solidFill>
                <a:effectLst/>
                <a:latin typeface="+mn-lt"/>
                <a:ea typeface="+mn-ea"/>
                <a:cs typeface="+mn-cs"/>
              </a:rPr>
              <a:t>Първата стъпка, за да се предпазите, е да се СПРЕТЕ — не се оставяйте да ви подмамят да реагирате на нещо, което може да е твърде добро или твърде лошо, за да е истина.</a:t>
            </a:r>
          </a:p>
          <a:p>
            <a:pPr marL="628650" lvl="1" indent="-171450">
              <a:buFontTx/>
              <a:buChar char="-"/>
            </a:pPr>
            <a:r>
              <a:rPr lang="bg-BG" sz="1200">
                <a:solidFill>
                  <a:schemeClr val="tx1"/>
                </a:solidFill>
                <a:effectLst/>
                <a:latin typeface="+mn-lt"/>
                <a:ea typeface="+mn-ea"/>
                <a:cs typeface="+mn-cs"/>
              </a:rPr>
              <a:t>Не се страхувайте да отделите известно време, за да помислите и може би да проучите фактите.</a:t>
            </a:r>
          </a:p>
          <a:p>
            <a:pPr marL="628650" lvl="1" indent="-171450">
              <a:buFontTx/>
              <a:buChar char="-"/>
            </a:pPr>
            <a:r>
              <a:rPr lang="bg-BG" sz="1200">
                <a:effectLst/>
                <a:latin typeface="+mn-lt"/>
                <a:ea typeface="+mn-ea"/>
                <a:cs typeface="+mn-cs"/>
              </a:rPr>
              <a:t>Проверката на фактите може да бъде забавна: като игра на детектив. Вярно е, че може да отнеме време и не винаги можете да решите дали материалът е 100 % верен или неверен, но може да научите много, докато правите проверките. Например може да научите добри техники за аргументация или за начина, по който се проверяват научните изследвания.</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bg-BG"/>
              <a:t>Голяма част от дезинформацията разчита на тенденцията на хората да избягват несигурността </a:t>
            </a:r>
          </a:p>
          <a:p>
            <a:pPr marL="171450" indent="-171450">
              <a:buFont typeface="Arial" panose="020B0604020202020204" pitchFamily="34" charset="0"/>
              <a:buChar char="•"/>
            </a:pPr>
            <a:r>
              <a:rPr lang="bg-BG"/>
              <a:t>Естествено е да търсите сигурност, но не попадайте в този капан — отделете време и не забравяйте, че несигурността не е знак за глупост!</a:t>
            </a:r>
          </a:p>
          <a:p>
            <a:pPr marL="171450" indent="-171450">
              <a:buFont typeface="Arial" panose="020B0604020202020204" pitchFamily="34" charset="0"/>
              <a:buChar char="•"/>
            </a:pPr>
            <a:r>
              <a:rPr lang="bg-BG"/>
              <a:t>Когато прочетете статия, която предизвиква силни емоции...</a:t>
            </a:r>
          </a:p>
          <a:p>
            <a:pPr marL="628650" lvl="1" indent="-171450">
              <a:buFont typeface="Arial" panose="020B0604020202020204" pitchFamily="34" charset="0"/>
              <a:buChar char="•"/>
            </a:pPr>
            <a:r>
              <a:rPr lang="bg-BG"/>
              <a:t>Спрете</a:t>
            </a:r>
          </a:p>
          <a:p>
            <a:pPr marL="628650" lvl="1" indent="-171450">
              <a:buFont typeface="Arial" panose="020B0604020202020204" pitchFamily="34" charset="0"/>
              <a:buChar char="•"/>
            </a:pPr>
            <a:r>
              <a:rPr lang="bg-BG"/>
              <a:t>Обмислете я и се опитайте да проверите фактите</a:t>
            </a:r>
          </a:p>
          <a:p>
            <a:pPr marL="628650" lvl="1" indent="-171450">
              <a:buFont typeface="Arial" panose="020B0604020202020204" pitchFamily="34" charset="0"/>
              <a:buChar char="•"/>
            </a:pPr>
            <a:r>
              <a:rPr lang="bg-BG"/>
              <a:t>След това решете — искате ли да споделите публикацията или да разкажете на приятелите си за нея? Смятате ли, че трябва да сигнализирате на платформата на социални медии, че това е невярна информация? Или може би все още не сте сигурни и няма да реагирате за момента.</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bg-BG" sz="1200" dirty="0">
                <a:effectLst/>
                <a:latin typeface="Calibri" panose="020F0502020204030204" pitchFamily="34" charset="0"/>
                <a:ea typeface="Calibri" panose="020F0502020204030204" pitchFamily="34" charset="0"/>
                <a:cs typeface="Times New Roman" panose="02020603050405020304" pitchFamily="18" charset="0"/>
              </a:rPr>
              <a:t>*Бележка * — На този слайд има анимации.</a:t>
            </a: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bg-BG" sz="1200" dirty="0">
                <a:effectLst/>
                <a:ea typeface="Calibri" panose="020F0502020204030204" pitchFamily="34" charset="0"/>
                <a:cs typeface="Times New Roman" panose="02020603050405020304" pitchFamily="18" charset="0"/>
              </a:rPr>
              <a:t>Като упражнение — върнете се към един от предишните примери (напр. слайд 13 с видеоклипа, в който се твърди, че в Латвия се раздават оръжия на деца, които се присъединяват към армията).</a:t>
            </a:r>
          </a:p>
          <a:p>
            <a:pPr marL="0" lvl="0" indent="0" algn="just">
              <a:spcAft>
                <a:spcPts val="0"/>
              </a:spcAft>
              <a:buFont typeface="Arial" panose="020B0604020202020204" pitchFamily="34" charset="0"/>
              <a:buNone/>
              <a:tabLst>
                <a:tab pos="457200" algn="l"/>
              </a:tabLst>
            </a:pPr>
            <a:endParaRPr lang="en-GB" sz="1200" baseline="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bg-BG" sz="1200" dirty="0">
                <a:effectLst/>
              </a:rPr>
              <a:t>Важно е да помислите за собствените си предубеждения. Дали тази новина потвърждава нещо, в което вече вярвате? Щеше ли да е по-различно, ако новините бяха споделени от приятел, когото харесвате/знаменитост, която следвате...? Кои източници считате за надеждни?</a:t>
            </a:r>
            <a:r>
              <a:rPr lang="bg-BG" sz="1200" dirty="0">
                <a:solidFill>
                  <a:schemeClr val="tx1"/>
                </a:solidFill>
                <a:effectLst/>
              </a:rPr>
              <a:t> </a:t>
            </a:r>
          </a:p>
          <a:p>
            <a:pPr algn="just">
              <a:spcAft>
                <a:spcPts val="0"/>
              </a:spcAft>
            </a:pPr>
            <a:endParaRPr lang="en-GB" sz="1200" dirty="0">
              <a:effectLst/>
              <a:ea typeface="Calibri" panose="020F0502020204030204" pitchFamily="34" charset="0"/>
            </a:endParaRPr>
          </a:p>
          <a:p>
            <a:pPr marL="171450" indent="-171450" algn="just">
              <a:spcAft>
                <a:spcPts val="0"/>
              </a:spcAft>
              <a:buFont typeface="Arial" panose="020B0604020202020204" pitchFamily="34" charset="0"/>
              <a:buChar char="•"/>
            </a:pPr>
            <a:r>
              <a:rPr lang="bg-BG" sz="1200" dirty="0">
                <a:effectLst/>
                <a:ea typeface="Calibri" panose="020F0502020204030204" pitchFamily="34" charset="0"/>
              </a:rPr>
              <a:t>Проверете...</a:t>
            </a:r>
          </a:p>
          <a:p>
            <a:pPr algn="just">
              <a:spcAft>
                <a:spcPts val="0"/>
              </a:spcAft>
            </a:pPr>
            <a:r>
              <a:rPr lang="bg-BG" sz="1200" dirty="0">
                <a:effectLst/>
                <a:ea typeface="Calibri" panose="020F0502020204030204" pitchFamily="34" charset="0"/>
              </a:rPr>
              <a:t> </a:t>
            </a:r>
          </a:p>
          <a:p>
            <a:pPr marL="628650" lvl="1" indent="-171450" algn="l">
              <a:spcAft>
                <a:spcPts val="0"/>
              </a:spcAft>
              <a:buFontTx/>
              <a:buChar char="-"/>
              <a:tabLst>
                <a:tab pos="457200" algn="l"/>
              </a:tabLst>
            </a:pPr>
            <a:r>
              <a:rPr lang="bg-BG" sz="1200" b="1" dirty="0">
                <a:effectLst/>
                <a:ea typeface="Calibri" panose="020F0502020204030204" pitchFamily="34" charset="0"/>
                <a:cs typeface="Times New Roman" panose="02020603050405020304" pitchFamily="18" charset="0"/>
              </a:rPr>
              <a:t>съдържанието: </a:t>
            </a:r>
            <a:r>
              <a:rPr lang="bg-BG" sz="1200" dirty="0">
                <a:effectLst/>
                <a:ea typeface="Calibri" panose="020F0502020204030204" pitchFamily="34" charset="0"/>
                <a:cs typeface="Times New Roman" panose="02020603050405020304" pitchFamily="18" charset="0"/>
              </a:rPr>
              <a:t>прочетете цялата статия — съдържанието отговаря ли на заглавието?</a:t>
            </a:r>
          </a:p>
          <a:p>
            <a:pPr marL="628650" lvl="1" indent="-171450" algn="l">
              <a:spcAft>
                <a:spcPts val="0"/>
              </a:spcAft>
              <a:buFontTx/>
              <a:buChar char="-"/>
              <a:tabLst>
                <a:tab pos="457200" algn="l"/>
              </a:tabLst>
            </a:pPr>
            <a:r>
              <a:rPr lang="bg-BG" sz="1200" b="1" dirty="0">
                <a:effectLst/>
                <a:ea typeface="Calibri" panose="020F0502020204030204" pitchFamily="34" charset="0"/>
                <a:cs typeface="Times New Roman" panose="02020603050405020304" pitchFamily="18" charset="0"/>
              </a:rPr>
              <a:t>източника: </a:t>
            </a:r>
            <a:r>
              <a:rPr lang="bg-BG" sz="1200" b="0" dirty="0">
                <a:effectLst/>
                <a:ea typeface="Calibri" panose="020F0502020204030204" pitchFamily="34" charset="0"/>
                <a:cs typeface="Times New Roman" panose="02020603050405020304" pitchFamily="18" charset="0"/>
              </a:rPr>
              <a:t>какви други статии публикува този източник? Изглеждат ли надеждни? </a:t>
            </a:r>
          </a:p>
          <a:p>
            <a:pPr marL="628650" lvl="1" indent="-171450" algn="l">
              <a:spcAft>
                <a:spcPts val="0"/>
              </a:spcAft>
              <a:buFontTx/>
              <a:buChar char="-"/>
              <a:tabLst>
                <a:tab pos="457200" algn="l"/>
              </a:tabLst>
            </a:pPr>
            <a:r>
              <a:rPr lang="bg-BG" sz="1200" b="1" dirty="0">
                <a:effectLst/>
                <a:latin typeface="Calibri" panose="020F0502020204030204" pitchFamily="34" charset="0"/>
                <a:ea typeface="Calibri" panose="020F0502020204030204" pitchFamily="34" charset="0"/>
                <a:cs typeface="Times New Roman" panose="02020603050405020304" pitchFamily="18" charset="0"/>
              </a:rPr>
              <a:t>URL адрес: </a:t>
            </a:r>
            <a:r>
              <a:rPr lang="bg-BG" sz="1200" dirty="0">
                <a:effectLst/>
                <a:latin typeface="Calibri" panose="020F0502020204030204" pitchFamily="34" charset="0"/>
                <a:ea typeface="Calibri" panose="020F0502020204030204" pitchFamily="34" charset="0"/>
                <a:cs typeface="Times New Roman" panose="02020603050405020304" pitchFamily="18" charset="0"/>
              </a:rPr>
              <a:t>винаги проверявайте дали това е оригиналният уебсайт или дали URL е изграден с леко изменение на името или разширението, което лесно може да бъде пропуснато. Сайтовете за дезинформация вземат имената на добре познати новинарски източници, като променят малки подробности. Например: </a:t>
            </a:r>
            <a:r>
              <a:rPr lang="bg-BG" sz="1200" baseline="0" dirty="0">
                <a:effectLst/>
                <a:latin typeface="Calibri" panose="020F0502020204030204" pitchFamily="34" charset="0"/>
                <a:ea typeface="Calibri" panose="020F0502020204030204" pitchFamily="34" charset="0"/>
                <a:cs typeface="Times New Roman" panose="02020603050405020304" pitchFamily="18" charset="0"/>
              </a:rPr>
              <a:t>nevvyorktimes.com. </a:t>
            </a:r>
            <a:r>
              <a:rPr lang="bg-BG" sz="1200" b="0" baseline="0" dirty="0">
                <a:effectLst/>
                <a:latin typeface="Calibri" panose="020F0502020204030204" pitchFamily="34" charset="0"/>
                <a:ea typeface="Calibri" panose="020F0502020204030204" pitchFamily="34" charset="0"/>
                <a:cs typeface="Times New Roman" panose="02020603050405020304" pitchFamily="18" charset="0"/>
              </a:rPr>
              <a:t>(разследване на EU </a:t>
            </a:r>
            <a:r>
              <a:rPr lang="bg-BG" sz="1200" b="0" baseline="0" dirty="0" err="1">
                <a:effectLst/>
                <a:latin typeface="Calibri" panose="020F0502020204030204" pitchFamily="34" charset="0"/>
                <a:ea typeface="Calibri" panose="020F0502020204030204" pitchFamily="34" charset="0"/>
                <a:cs typeface="Times New Roman" panose="02020603050405020304" pitchFamily="18" charset="0"/>
              </a:rPr>
              <a:t>Disinfo</a:t>
            </a:r>
            <a:r>
              <a:rPr lang="bg-BG" sz="1200" b="0" baseline="0" dirty="0">
                <a:effectLst/>
                <a:latin typeface="Calibri" panose="020F0502020204030204" pitchFamily="34" charset="0"/>
                <a:ea typeface="Calibri" panose="020F0502020204030204" pitchFamily="34" charset="0"/>
                <a:cs typeface="Times New Roman" panose="02020603050405020304" pitchFamily="18" charset="0"/>
              </a:rPr>
              <a:t> </a:t>
            </a:r>
            <a:r>
              <a:rPr lang="bg-BG" sz="1200" b="0" baseline="0" dirty="0" err="1">
                <a:effectLst/>
                <a:latin typeface="Calibri" panose="020F0502020204030204" pitchFamily="34" charset="0"/>
                <a:ea typeface="Calibri" panose="020F0502020204030204" pitchFamily="34" charset="0"/>
                <a:cs typeface="Times New Roman" panose="02020603050405020304" pitchFamily="18" charset="0"/>
              </a:rPr>
              <a:t>Lab</a:t>
            </a:r>
            <a:r>
              <a:rPr lang="bg-BG" sz="1200" b="0" baseline="0" dirty="0">
                <a:effectLst/>
                <a:latin typeface="Calibri" panose="020F0502020204030204" pitchFamily="34" charset="0"/>
                <a:ea typeface="Calibri" panose="020F0502020204030204" pitchFamily="34" charset="0"/>
                <a:cs typeface="Times New Roman" panose="02020603050405020304" pitchFamily="18" charset="0"/>
              </a:rPr>
              <a:t> за клонирането на законни новинарски сайтове: </a:t>
            </a:r>
            <a:r>
              <a:rPr lang="bg-BG"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bg-BG" sz="1200" b="0" baseline="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bg-BG" sz="1200" b="1" baseline="0" dirty="0">
                <a:effectLst/>
                <a:ea typeface="Calibri" panose="020F0502020204030204" pitchFamily="34" charset="0"/>
                <a:cs typeface="Times New Roman" panose="02020603050405020304" pitchFamily="18" charset="0"/>
              </a:rPr>
              <a:t>автора: </a:t>
            </a:r>
            <a:r>
              <a:rPr lang="bg-BG" sz="1200" dirty="0">
                <a:effectLst/>
                <a:ea typeface="Calibri" panose="020F0502020204030204" pitchFamily="34" charset="0"/>
                <a:cs typeface="Times New Roman" panose="02020603050405020304" pitchFamily="18" charset="0"/>
              </a:rPr>
              <a:t>често хората, които работят в информационната индустрия, имат уебсайтове или други публични профили, които могат да ви помогнат да откриете тях и тяхната работа.</a:t>
            </a:r>
          </a:p>
          <a:p>
            <a:pPr marL="628650" lvl="1"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bg-BG" sz="1200" dirty="0">
                <a:effectLst/>
                <a:ea typeface="Calibri" panose="020F0502020204030204" pitchFamily="34" charset="0"/>
                <a:cs typeface="Times New Roman" panose="02020603050405020304" pitchFamily="18" charset="0"/>
              </a:rPr>
              <a:t>Контекст</a:t>
            </a:r>
          </a:p>
          <a:p>
            <a:pPr marL="628650" lvl="1" indent="-171450" algn="l">
              <a:spcAft>
                <a:spcPts val="0"/>
              </a:spcAft>
              <a:buFontTx/>
              <a:buChar char="-"/>
              <a:tabLst>
                <a:tab pos="457200" algn="l"/>
              </a:tabLst>
            </a:pPr>
            <a:r>
              <a:rPr lang="bg-BG" sz="1200" b="1" dirty="0">
                <a:effectLst/>
                <a:ea typeface="Calibri" panose="020F0502020204030204" pitchFamily="34" charset="0"/>
                <a:cs typeface="Times New Roman" panose="02020603050405020304" pitchFamily="18" charset="0"/>
              </a:rPr>
              <a:t>датата: </a:t>
            </a:r>
            <a:r>
              <a:rPr lang="bg-BG" sz="1200" b="0" dirty="0">
                <a:effectLst/>
                <a:ea typeface="Calibri" panose="020F0502020204030204" pitchFamily="34" charset="0"/>
                <a:cs typeface="Times New Roman" panose="02020603050405020304" pitchFamily="18" charset="0"/>
              </a:rPr>
              <a:t>понякога в социалните медии се публикуват отново стари новинарски истории, защото хората забравят да проверят датата. </a:t>
            </a:r>
          </a:p>
          <a:p>
            <a:pPr marL="628650" lvl="1" indent="-171450" algn="l">
              <a:spcAft>
                <a:spcPts val="0"/>
              </a:spcAft>
              <a:buFontTx/>
              <a:buChar char="-"/>
              <a:tabLst>
                <a:tab pos="457200" algn="l"/>
              </a:tabLst>
            </a:pPr>
            <a:r>
              <a:rPr lang="bg-BG" sz="1200" b="1" dirty="0">
                <a:effectLst/>
                <a:ea typeface="Calibri" panose="020F0502020204030204" pitchFamily="34" charset="0"/>
                <a:cs typeface="Times New Roman" panose="02020603050405020304" pitchFamily="18" charset="0"/>
              </a:rPr>
              <a:t>други източници: </a:t>
            </a:r>
            <a:r>
              <a:rPr lang="bg-BG" sz="1200" b="0" dirty="0">
                <a:effectLst/>
                <a:ea typeface="Calibri" panose="020F0502020204030204" pitchFamily="34" charset="0"/>
                <a:cs typeface="Times New Roman" panose="02020603050405020304" pitchFamily="18" charset="0"/>
              </a:rPr>
              <a:t>отразена ли е новината в други източници? Има ли в тях информация, която подкрепя твърденията в първоначалната статия? Какви са тези източници? Може да е особено полезно да се проверят реномирани международни източници (напр. BBC, </a:t>
            </a:r>
            <a:r>
              <a:rPr lang="bg-BG" sz="1200" b="0" dirty="0" err="1">
                <a:effectLst/>
                <a:ea typeface="Calibri" panose="020F0502020204030204" pitchFamily="34" charset="0"/>
                <a:cs typeface="Times New Roman" panose="02020603050405020304" pitchFamily="18" charset="0"/>
              </a:rPr>
              <a:t>Deutsche</a:t>
            </a:r>
            <a:r>
              <a:rPr lang="bg-BG" sz="1200" b="0" dirty="0">
                <a:effectLst/>
                <a:ea typeface="Calibri" panose="020F0502020204030204" pitchFamily="34" charset="0"/>
                <a:cs typeface="Times New Roman" panose="02020603050405020304" pitchFamily="18" charset="0"/>
              </a:rPr>
              <a:t> </a:t>
            </a:r>
            <a:r>
              <a:rPr lang="bg-BG" sz="1200" b="0" dirty="0" err="1">
                <a:effectLst/>
                <a:ea typeface="Calibri" panose="020F0502020204030204" pitchFamily="34" charset="0"/>
                <a:cs typeface="Times New Roman" panose="02020603050405020304" pitchFamily="18" charset="0"/>
              </a:rPr>
              <a:t>Welle</a:t>
            </a:r>
            <a:r>
              <a:rPr lang="bg-BG" sz="1200" b="0" dirty="0">
                <a:effectLst/>
                <a:ea typeface="Calibri" panose="020F0502020204030204" pitchFamily="34" charset="0"/>
                <a:cs typeface="Times New Roman" panose="02020603050405020304" pitchFamily="18" charset="0"/>
              </a:rPr>
              <a:t>, France 24). Можете да използвате приложения за превод, за да получите достъп до източници на чужд език — това често може да предложи интересна обща гледна точка, а не само с оглед на проверката за дезинформация.</a:t>
            </a:r>
          </a:p>
          <a:p>
            <a:pPr marL="628650" lvl="1" indent="-171450" algn="l">
              <a:spcAft>
                <a:spcPts val="0"/>
              </a:spcAft>
              <a:buFontTx/>
              <a:buChar char="-"/>
              <a:tabLst>
                <a:tab pos="457200" algn="l"/>
              </a:tabLst>
            </a:pPr>
            <a:endParaRPr lang="en-GB" sz="1200" b="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bg-BG" sz="1200" b="0" dirty="0">
                <a:effectLst/>
                <a:ea typeface="Calibri" panose="020F0502020204030204" pitchFamily="34" charset="0"/>
                <a:cs typeface="Times New Roman" panose="02020603050405020304" pitchFamily="18" charset="0"/>
              </a:rPr>
              <a:t>Помислете, преди да споделите</a:t>
            </a:r>
          </a:p>
          <a:p>
            <a:pPr marL="628650" lvl="1" indent="-171450" algn="l">
              <a:spcAft>
                <a:spcPts val="0"/>
              </a:spcAft>
              <a:buFontTx/>
              <a:buChar char="-"/>
              <a:tabLst>
                <a:tab pos="457200" algn="l"/>
              </a:tabLst>
            </a:pPr>
            <a:r>
              <a:rPr lang="bg-BG" sz="1200" b="0" dirty="0">
                <a:effectLst/>
                <a:ea typeface="Calibri" panose="020F0502020204030204" pitchFamily="34" charset="0"/>
                <a:cs typeface="Times New Roman" panose="02020603050405020304" pitchFamily="18" charset="0"/>
              </a:rPr>
              <a:t>Споделяйте статия само ако знаете, че тя е истинска — в противен случай може случайно да разпространявате невярна информация!</a:t>
            </a:r>
          </a:p>
          <a:p>
            <a:pPr marL="628650" lvl="1" indent="-171450" algn="l">
              <a:spcAft>
                <a:spcPts val="0"/>
              </a:spcAft>
              <a:buFontTx/>
              <a:buChar char="-"/>
              <a:tabLst>
                <a:tab pos="457200" algn="l"/>
              </a:tabLst>
            </a:pPr>
            <a:endParaRPr lang="en-GB" sz="1200" b="1"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Най-важното, което можете да направите, за да помогнете за борбата с дезинформацията, е просто да не споделяте информация, която може да не е вярна. </a:t>
            </a:r>
          </a:p>
          <a:p>
            <a:pPr marL="342900" lvl="0" indent="-342900">
              <a:lnSpc>
                <a:spcPct val="107000"/>
              </a:lnSpc>
              <a:buFont typeface="Symbol" panose="05050102010706020507" pitchFamily="18" charset="2"/>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Споделете наученото от тази презентация с приятели и роднини и разговаряйте с тях за това как да не се подмамите от невярна или подвеждаща информация.</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Може да се изкушите да се противопоставяте на мнението на други хора или дори да ги карате да се засрамят за това, че вярват на информация, за която вие знаете, че е невярна, но това обикновено не помага.</a:t>
            </a:r>
          </a:p>
          <a:p>
            <a:pPr marL="742950" lvl="1" indent="-285750">
              <a:lnSpc>
                <a:spcPct val="107000"/>
              </a:lnSpc>
              <a:buFont typeface="Courier New" panose="02070309020205020404" pitchFamily="49" charset="0"/>
              <a:buChar char="o"/>
            </a:pPr>
            <a:r>
              <a:rPr lang="bg-BG" sz="1100">
                <a:effectLst/>
                <a:latin typeface="Calibri" panose="020F0502020204030204" pitchFamily="34" charset="0"/>
                <a:ea typeface="Calibri" panose="020F0502020204030204" pitchFamily="34" charset="0"/>
                <a:cs typeface="Times New Roman" panose="02020603050405020304" pitchFamily="18" charset="0"/>
              </a:rPr>
              <a:t>Нападайки ги, вие само ги карате да заздравят убеждения си и това може да накърни отношенията ви.</a:t>
            </a: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bg-BG" sz="1100">
                <a:effectLst/>
                <a:latin typeface="Calibri" panose="020F0502020204030204" pitchFamily="34" charset="0"/>
                <a:ea typeface="Calibri" panose="020F0502020204030204" pitchFamily="34" charset="0"/>
                <a:cs typeface="Times New Roman" panose="02020603050405020304" pitchFamily="18" charset="0"/>
              </a:rPr>
              <a:t>Не очаквайте да има незабавна промяна</a:t>
            </a:r>
          </a:p>
          <a:p>
            <a:pPr marL="742950" lvl="1" indent="-285750">
              <a:lnSpc>
                <a:spcPct val="107000"/>
              </a:lnSpc>
              <a:buFont typeface="Courier New" panose="02070309020205020404" pitchFamily="49" charset="0"/>
              <a:buChar char="o"/>
            </a:pPr>
            <a:r>
              <a:rPr lang="bg-BG" sz="1100">
                <a:effectLst/>
                <a:latin typeface="Calibri" panose="020F0502020204030204" pitchFamily="34" charset="0"/>
                <a:ea typeface="Calibri" panose="020F0502020204030204" pitchFamily="34" charset="0"/>
                <a:cs typeface="Times New Roman" panose="02020603050405020304" pitchFamily="18" charset="0"/>
              </a:rPr>
              <a:t>За да бъде убеден човек, може да са необходими много разговори и дори много години. Не бързайте и не губете вяра — вместо да им казвате, че грешат, можете да се съсредоточите върху споделянето на точна и полезна информация от надеждни източници.</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a:t>Днес ще говорим за това какво е дезинформация и как действа тя, и ще ви дадем съвети как да разпознавате дезинформацията, как да се защитите от нея и също така как да помогнете на другите!</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100">
                <a:effectLst/>
                <a:latin typeface="Calibri" panose="020F0502020204030204" pitchFamily="34" charset="0"/>
                <a:ea typeface="Calibri" panose="020F0502020204030204" pitchFamily="34" charset="0"/>
                <a:cs typeface="Times New Roman" panose="02020603050405020304" pitchFamily="18" charset="0"/>
              </a:rPr>
              <a:t>*Бележка * — На този слайд има анимации.</a:t>
            </a:r>
          </a:p>
          <a:p>
            <a:endParaRPr lang="en-IE" sz="1100"/>
          </a:p>
          <a:p>
            <a:r>
              <a:rPr lang="bg-BG" sz="1100"/>
              <a:t>ЕС предприема действия срещу дезинформацията по много начини.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bg-BG" sz="1100"/>
              <a:t> - Той си </a:t>
            </a:r>
            <a:r>
              <a:rPr lang="bg-BG" sz="1100" b="1"/>
              <a:t>сътрудничи</a:t>
            </a:r>
            <a:r>
              <a:rPr lang="bg-BG" sz="1100"/>
              <a:t> със своите държави членки, с международни организации и с държавите партньори, за да намери най-добрия подход за предотвратяване на разпространението на дезинформация.</a:t>
            </a:r>
          </a:p>
          <a:p>
            <a:endParaRPr lang="en-IE" sz="1100"/>
          </a:p>
          <a:p>
            <a:pPr marL="171450" indent="-171450">
              <a:buFontTx/>
              <a:buChar char="-"/>
            </a:pPr>
            <a:r>
              <a:rPr lang="bg-BG" sz="1100"/>
              <a:t>Той полага много усилия за открита </a:t>
            </a:r>
            <a:r>
              <a:rPr lang="bg-BG" sz="1100" b="1"/>
              <a:t>комуникация</a:t>
            </a:r>
            <a:r>
              <a:rPr lang="bg-BG" sz="1100"/>
              <a:t> относно плановете си и действията, които е предприел. Това е важно, тъй като ако хората имат лесен достъп до точна информация, е по-малко вероятно да се обърнат към ненадеждни източници.</a:t>
            </a:r>
          </a:p>
          <a:p>
            <a:pPr marL="171450" indent="-171450">
              <a:buFontTx/>
              <a:buChar char="-"/>
            </a:pPr>
            <a:endParaRPr lang="en-IE" sz="1100"/>
          </a:p>
          <a:p>
            <a:pPr marL="171450" indent="-171450">
              <a:buFontTx/>
              <a:buChar char="-"/>
            </a:pPr>
            <a:r>
              <a:rPr lang="bg-BG" sz="1100"/>
              <a:t>Той </a:t>
            </a:r>
            <a:r>
              <a:rPr lang="bg-BG" sz="1100" b="1"/>
              <a:t>наблюдава и изобличава дезинформацията</a:t>
            </a:r>
            <a:r>
              <a:rPr lang="bg-BG" sz="1100"/>
              <a:t> и манипулирането на информация, особено на уебсайта и в каналите в социалните медии на EUvsDisinfo.</a:t>
            </a:r>
          </a:p>
          <a:p>
            <a:pPr marL="0" indent="0">
              <a:buFontTx/>
              <a:buNone/>
            </a:pPr>
            <a:endParaRPr lang="en-IE" sz="1100"/>
          </a:p>
          <a:p>
            <a:pPr marL="171450" indent="-171450">
              <a:buFontTx/>
              <a:buChar char="-"/>
            </a:pPr>
            <a:r>
              <a:rPr lang="bg-BG" sz="1100"/>
              <a:t>Той също така подкрепя </a:t>
            </a:r>
            <a:r>
              <a:rPr lang="bg-BG" sz="1100" b="1"/>
              <a:t>медийната грамотност</a:t>
            </a:r>
            <a:r>
              <a:rPr lang="bg-BG" sz="1100"/>
              <a:t> (чрез финансиране на инициативи и създаване на практически ресурси като настоящото помагало), а също така подкрепя </a:t>
            </a:r>
            <a:r>
              <a:rPr lang="bg-BG" sz="1100" b="1"/>
              <a:t>независимите медии и проверителите на факти</a:t>
            </a:r>
            <a:r>
              <a:rPr lang="bg-BG" sz="1100"/>
              <a:t>.</a:t>
            </a:r>
          </a:p>
          <a:p>
            <a:pPr marL="171450" indent="-171450">
              <a:buFontTx/>
              <a:buChar char="-"/>
            </a:pPr>
            <a:endParaRPr lang="en-IE" sz="1100"/>
          </a:p>
          <a:p>
            <a:pPr marL="171450" indent="-171450">
              <a:buFontTx/>
              <a:buChar char="-"/>
            </a:pPr>
            <a:r>
              <a:rPr lang="bg-BG" sz="1100"/>
              <a:t>Той работи със </a:t>
            </a:r>
            <a:r>
              <a:rPr lang="bg-BG" sz="1100" b="1"/>
              <a:t>социалните медии</a:t>
            </a:r>
            <a:r>
              <a:rPr lang="bg-BG" sz="1100"/>
              <a:t> за предотвратяване на разпространението на дезинформация и манипулиране на информация в ЕС и за защита на потребителите.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bg-BG" sz="1800">
                <a:effectLst/>
                <a:latin typeface="Calibri" panose="020F0502020204030204" pitchFamily="34" charset="0"/>
                <a:ea typeface="Calibri" panose="020F0502020204030204" pitchFamily="34" charset="0"/>
                <a:cs typeface="Times New Roman" panose="02020603050405020304" pitchFamily="18" charset="0"/>
              </a:rPr>
              <a:t>Живеем в информационна ера. Никога преди не е имало такъв достъп до информация като днес.</a:t>
            </a:r>
          </a:p>
          <a:p>
            <a:pPr marL="342900" lvl="0" indent="-342900">
              <a:lnSpc>
                <a:spcPct val="107000"/>
              </a:lnSpc>
              <a:buFont typeface="Symbol" panose="05050102010706020507" pitchFamily="18" charset="2"/>
              <a:buChar char=""/>
            </a:pPr>
            <a:r>
              <a:rPr lang="bg-BG" sz="1800">
                <a:effectLst/>
                <a:latin typeface="Calibri" panose="020F0502020204030204" pitchFamily="34" charset="0"/>
                <a:ea typeface="Calibri" panose="020F0502020204030204" pitchFamily="34" charset="0"/>
                <a:cs typeface="Times New Roman" panose="02020603050405020304" pitchFamily="18" charset="0"/>
              </a:rPr>
              <a:t>Това обаче не винаги улеснява живота — може да е много трудно да се разграничи вярното от невярното.</a:t>
            </a:r>
          </a:p>
          <a:p>
            <a:pPr marL="342900" lvl="0" indent="-342900">
              <a:lnSpc>
                <a:spcPct val="107000"/>
              </a:lnSpc>
              <a:buFont typeface="Symbol" panose="05050102010706020507" pitchFamily="18" charset="2"/>
              <a:buChar char=""/>
            </a:pPr>
            <a:r>
              <a:rPr lang="bg-BG" sz="1800">
                <a:effectLst/>
                <a:latin typeface="Calibri" panose="020F0502020204030204" pitchFamily="34" charset="0"/>
                <a:ea typeface="Calibri" panose="020F0502020204030204" pitchFamily="34" charset="0"/>
                <a:cs typeface="Times New Roman" panose="02020603050405020304" pitchFamily="18" charset="0"/>
              </a:rPr>
              <a:t>Например, въпреки че към онзи момент изглеждаше малко вероятно, Оливия Родриго и Сабрина Карпентър наистина говориха на гала вечерята на Метрополитан, докато корицата на Форбс с Великия аятолах Саид Хомейни изглежда много реална, но всъщност е фалшива. Снимката в средата показва активирането от страна на Израел на противоракетната отбрана „Iron Dome“ („Железен купол“), но на грешна дата, включвайки по този начин различни участници.</a:t>
            </a:r>
          </a:p>
          <a:p>
            <a:pPr marL="342900" lvl="0" indent="-342900">
              <a:lnSpc>
                <a:spcPct val="107000"/>
              </a:lnSpc>
              <a:buFont typeface="Symbol" panose="05050102010706020507" pitchFamily="18" charset="2"/>
              <a:buChar char=""/>
            </a:pPr>
            <a:r>
              <a:rPr lang="bg-BG" sz="1800">
                <a:effectLst/>
                <a:latin typeface="Calibri" panose="020F0502020204030204" pitchFamily="34" charset="0"/>
                <a:ea typeface="Calibri" panose="020F0502020204030204" pitchFamily="34" charset="0"/>
                <a:cs typeface="Times New Roman" panose="02020603050405020304" pitchFamily="18" charset="0"/>
              </a:rPr>
              <a:t>В тази презентация ще разгледаме не само дезинформацията (когато дадено лице или организация умишлено разпространява информация, за която знае, че е невярна или подвеждаща), но и други форми на невярна информация, на които може да попаднете, и как можете да се защитите от нея.</a:t>
            </a:r>
          </a:p>
          <a:p>
            <a:pPr marL="342900" lvl="0" indent="-342900">
              <a:lnSpc>
                <a:spcPct val="107000"/>
              </a:lnSpc>
              <a:buFont typeface="Symbol" panose="05050102010706020507" pitchFamily="18" charset="2"/>
              <a:buChar char=""/>
            </a:pPr>
            <a:r>
              <a:rPr lang="bg-BG" sz="1800">
                <a:effectLst/>
                <a:latin typeface="Calibri" panose="020F0502020204030204" pitchFamily="34" charset="0"/>
                <a:ea typeface="Calibri" panose="020F0502020204030204" pitchFamily="34" charset="0"/>
                <a:cs typeface="Times New Roman" panose="02020603050405020304" pitchFamily="18" charset="0"/>
              </a:rPr>
              <a:t>Внимавайте на какво вярвате — винаги мислете (и проверявайте фактите!), преди да споделите. </a:t>
            </a:r>
          </a:p>
          <a:p>
            <a:pPr marL="457200">
              <a:lnSpc>
                <a:spcPct val="107000"/>
              </a:lnSpc>
            </a:pPr>
            <a:r>
              <a:rPr lang="bg-BG"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bg-BG" sz="1800">
                <a:effectLst/>
                <a:latin typeface="Calibri" panose="020F0502020204030204" pitchFamily="34" charset="0"/>
                <a:ea typeface="Calibri" panose="020F0502020204030204" pitchFamily="34" charset="0"/>
                <a:cs typeface="Times New Roman" panose="02020603050405020304" pitchFamily="18" charset="0"/>
              </a:rPr>
              <a:t>Източници:</a:t>
            </a:r>
          </a:p>
          <a:p>
            <a:pPr marL="342900" lvl="0" indent="-342900">
              <a:lnSpc>
                <a:spcPct val="107000"/>
              </a:lnSpc>
              <a:buFont typeface="Symbol" panose="05050102010706020507" pitchFamily="18" charset="2"/>
              <a:buChar char=""/>
              <a:tabLst>
                <a:tab pos="457200" algn="l"/>
              </a:tabLst>
            </a:pPr>
            <a:r>
              <a:rPr lang="bg-BG" sz="1100">
                <a:effectLst/>
                <a:latin typeface="Calibri" panose="020F0502020204030204" pitchFamily="34" charset="0"/>
                <a:ea typeface="Calibri" panose="020F0502020204030204" pitchFamily="34" charset="0"/>
                <a:cs typeface="Times New Roman" panose="02020603050405020304" pitchFamily="18" charset="0"/>
              </a:rPr>
              <a:t>Публикация в социалните медии за среща между Оливия Родриго и Сабрина Карпентър: https://twitter.com/PopBase/status/1521984278057218050?lang=en   </a:t>
            </a:r>
          </a:p>
          <a:p>
            <a:pPr marL="342900" lvl="0" indent="-342900">
              <a:lnSpc>
                <a:spcPct val="107000"/>
              </a:lnSpc>
              <a:buFont typeface="Symbol" panose="05050102010706020507" pitchFamily="18" charset="2"/>
              <a:buChar char=""/>
              <a:tabLst>
                <a:tab pos="457200" algn="l"/>
              </a:tabLst>
            </a:pPr>
            <a:r>
              <a:rPr lang="bg-BG" sz="1100">
                <a:effectLst/>
                <a:latin typeface="Calibri" panose="020F0502020204030204" pitchFamily="34" charset="0"/>
                <a:ea typeface="Calibri" panose="020F0502020204030204" pitchFamily="34" charset="0"/>
                <a:cs typeface="Times New Roman" panose="02020603050405020304" pitchFamily="18" charset="0"/>
              </a:rPr>
              <a:t>Видеоматериал за задействането на „Железния купол“: </a:t>
            </a:r>
            <a:r>
              <a:rPr lang="bg-BG" sz="1600">
                <a:hlinkClick r:id="rId3"/>
              </a:rPr>
              <a:t>(3) Iran Spectator on X: "</a:t>
            </a:r>
            <a:r>
              <a:rPr lang="bg-BG" sz="1600">
                <a:latin typeface="Segoe UI Emoji"/>
                <a:hlinkClick r:id="rId3"/>
              </a:rPr>
              <a:t>⚠️</a:t>
            </a:r>
            <a:r>
              <a:rPr lang="bg-BG" sz="1600">
                <a:hlinkClick r:id="rId3"/>
              </a:rPr>
              <a:t> 𝐁𝐫𝐞𝐚𝐤𝐢𝐧𝐠 𝐍𝐞𝐰𝐬 </a:t>
            </a:r>
            <a:r>
              <a:rPr lang="bg-BG" sz="1600">
                <a:latin typeface="Segoe UI Emoji"/>
                <a:hlinkClick r:id="rId3"/>
              </a:rPr>
              <a:t>⚠️</a:t>
            </a:r>
            <a:r>
              <a:rPr lang="bg-BG" sz="1600">
                <a:hlinkClick r:id="rId3"/>
              </a:rPr>
              <a:t> </a:t>
            </a:r>
            <a:r>
              <a:rPr lang="bg-BG" sz="1600">
                <a:latin typeface="Segoe UI Emoji"/>
                <a:hlinkClick r:id="rId3"/>
              </a:rPr>
              <a:t>🇮🇷</a:t>
            </a:r>
            <a:r>
              <a:rPr lang="bg-BG" sz="1600">
                <a:hlinkClick r:id="rId3"/>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342900" lvl="0" indent="-342900">
              <a:lnSpc>
                <a:spcPct val="107000"/>
              </a:lnSpc>
              <a:buFont typeface="Symbol" panose="05050102010706020507" pitchFamily="18" charset="2"/>
              <a:buChar char=""/>
              <a:tabLst>
                <a:tab pos="457200" algn="l"/>
              </a:tabLst>
            </a:pPr>
            <a:r>
              <a:rPr lang="bg-BG" sz="1100">
                <a:effectLst/>
                <a:latin typeface="Calibri" panose="020F0502020204030204" pitchFamily="34" charset="0"/>
                <a:ea typeface="Calibri" panose="020F0502020204030204" pitchFamily="34" charset="0"/>
                <a:cs typeface="Times New Roman" panose="02020603050405020304" pitchFamily="18" charset="0"/>
              </a:rPr>
              <a:t>Фалшива корица на списание „Форбс“: </a:t>
            </a:r>
            <a:r>
              <a:rPr lang="bg-BG"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bg-BG" sz="1100" b="1">
                <a:effectLst/>
                <a:latin typeface="Calibri" panose="020F0502020204030204" pitchFamily="34" charset="0"/>
                <a:ea typeface="Calibri" panose="020F0502020204030204" pitchFamily="34" charset="0"/>
                <a:cs typeface="Times New Roman" panose="02020603050405020304" pitchFamily="18" charset="0"/>
              </a:rPr>
              <a:t>Сатира/ хумор:</a:t>
            </a:r>
            <a:r>
              <a:rPr lang="bg-BG" sz="1100">
                <a:effectLst/>
                <a:latin typeface="Calibri" panose="020F0502020204030204" pitchFamily="34" charset="0"/>
                <a:ea typeface="Calibri" panose="020F0502020204030204" pitchFamily="34" charset="0"/>
                <a:cs typeface="Times New Roman" panose="02020603050405020304" pitchFamily="18" charset="0"/>
              </a:rPr>
              <a:t> шеговитите статии на сатиричните новинарски издания понякога се бъркат с истинските новини. </a:t>
            </a:r>
          </a:p>
          <a:p>
            <a:pPr marL="342900" lvl="0" indent="-342900">
              <a:lnSpc>
                <a:spcPct val="107000"/>
              </a:lnSpc>
              <a:buFont typeface="Symbol" panose="05050102010706020507" pitchFamily="18" charset="2"/>
              <a:buChar char=""/>
            </a:pPr>
            <a:r>
              <a:rPr lang="bg-BG" sz="1100" b="1">
                <a:effectLst/>
                <a:latin typeface="Calibri" panose="020F0502020204030204" pitchFamily="34" charset="0"/>
                <a:ea typeface="Calibri" panose="020F0502020204030204" pitchFamily="34" charset="0"/>
                <a:cs typeface="Times New Roman" panose="02020603050405020304" pitchFamily="18" charset="0"/>
              </a:rPr>
              <a:t>Невярна информация</a:t>
            </a:r>
            <a:r>
              <a:rPr lang="bg-BG" sz="1100">
                <a:effectLst/>
                <a:latin typeface="Calibri" panose="020F0502020204030204" pitchFamily="34" charset="0"/>
                <a:ea typeface="Calibri" panose="020F0502020204030204" pitchFamily="34" charset="0"/>
                <a:cs typeface="Times New Roman" panose="02020603050405020304" pitchFamily="18" charset="0"/>
              </a:rPr>
              <a:t>: невярна или подвеждаща информация, споделяна от хора, които вярват в нея, и не желаят да причиняват вредa. Често те просто се опитват да помогнат. Например: Чичо ви публикува във Фейсбук статия как чесънът предотвратява рак, защото счита, че информацията е полезна, и не осъзнава, че е невярна.</a:t>
            </a:r>
          </a:p>
          <a:p>
            <a:pPr marL="342900" lvl="0" indent="-342900">
              <a:lnSpc>
                <a:spcPct val="107000"/>
              </a:lnSpc>
              <a:spcAft>
                <a:spcPts val="800"/>
              </a:spcAft>
              <a:buFont typeface="Symbol" panose="05050102010706020507" pitchFamily="18" charset="2"/>
              <a:buChar char=""/>
            </a:pPr>
            <a:r>
              <a:rPr lang="bg-BG" sz="1100" b="1">
                <a:effectLst/>
                <a:latin typeface="Calibri" panose="020F0502020204030204" pitchFamily="34" charset="0"/>
                <a:ea typeface="Calibri" panose="020F0502020204030204" pitchFamily="34" charset="0"/>
                <a:cs typeface="Times New Roman" panose="02020603050405020304" pitchFamily="18" charset="0"/>
              </a:rPr>
              <a:t>Дезинформация:</a:t>
            </a:r>
            <a:r>
              <a:rPr lang="bg-BG" sz="1100">
                <a:effectLst/>
                <a:latin typeface="Calibri" panose="020F0502020204030204" pitchFamily="34" charset="0"/>
                <a:ea typeface="Calibri" panose="020F0502020204030204" pitchFamily="34" charset="0"/>
                <a:cs typeface="Times New Roman" panose="02020603050405020304" pitchFamily="18" charset="0"/>
              </a:rPr>
              <a:t> </a:t>
            </a:r>
            <a:r>
              <a:rPr lang="bg-BG"/>
              <a:t>невярна информация, която се създава и споделя с цел заблуждаване на хората или постигане на политическа или икономическа цел и която може да причини обществена вреда.</a:t>
            </a:r>
            <a:r>
              <a:rPr lang="bg-BG" sz="1100">
                <a:effectLst/>
                <a:latin typeface="Calibri" panose="020F0502020204030204" pitchFamily="34" charset="0"/>
                <a:ea typeface="Calibri" panose="020F0502020204030204" pitchFamily="34" charset="0"/>
                <a:cs typeface="Times New Roman" panose="02020603050405020304" pitchFamily="18" charset="0"/>
              </a:rPr>
              <a:t> Например: публикация в социалните медии с фалшиви разкази за мигранти, извършващи престъпления в Европа, създадена с цел да радели обществото.</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a:effectLst/>
                <a:latin typeface="Calibri" panose="020F0502020204030204" pitchFamily="34" charset="0"/>
                <a:ea typeface="Calibri" panose="020F0502020204030204" pitchFamily="34" charset="0"/>
                <a:cs typeface="Times New Roman" panose="02020603050405020304" pitchFamily="18" charset="0"/>
              </a:rPr>
              <a:t>*Бележка * — На този слайд има анимации.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g-BG" sz="1200">
                <a:effectLst/>
                <a:latin typeface="Calibri" panose="020F0502020204030204" pitchFamily="34" charset="0"/>
                <a:ea typeface="Calibri" panose="020F0502020204030204" pitchFamily="34" charset="0"/>
                <a:cs typeface="Times New Roman" panose="02020603050405020304" pitchFamily="18" charset="0"/>
              </a:rPr>
              <a:t>Ако не внимавате, можете лесно да объркате хумора с истинските новини.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g-BG">
                <a:solidFill>
                  <a:schemeClr val="bg1"/>
                </a:solidFill>
              </a:rPr>
              <a:t>Снимката на папата в подплатено яке беше публикувана за първи път през март 2023 г. във Facebook група, наречена AI Art Universe, и бързо придоби огромна популярност. </a:t>
            </a:r>
          </a:p>
          <a:p>
            <a:pPr marL="0" marR="0" lvl="0" indent="0" algn="l" defTabSz="914400" rtl="0" eaLnBrk="1" fontAlgn="auto" latinLnBrk="0" hangingPunct="1">
              <a:lnSpc>
                <a:spcPct val="100000"/>
              </a:lnSpc>
              <a:spcBef>
                <a:spcPts val="0"/>
              </a:spcBef>
              <a:spcAft>
                <a:spcPts val="0"/>
              </a:spcAft>
              <a:buClrTx/>
              <a:buSzTx/>
              <a:buFontTx/>
              <a:buNone/>
              <a:tabLst/>
              <a:defRPr/>
            </a:pPr>
            <a:r>
              <a:rPr lang="bg-BG"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g-BG" sz="1200">
                <a:effectLst/>
                <a:latin typeface="Calibri" panose="020F0502020204030204" pitchFamily="34" charset="0"/>
                <a:ea typeface="Calibri" panose="020F0502020204030204" pitchFamily="34" charset="0"/>
                <a:cs typeface="Times New Roman" panose="02020603050405020304" pitchFamily="18" charset="0"/>
              </a:rPr>
              <a:t>Тук може да намерите още снимки на папа Франциск, генерирани от ИИ: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g-BG" sz="1200">
                <a:effectLst/>
                <a:latin typeface="Calibri" panose="020F0502020204030204" pitchFamily="34" charset="0"/>
                <a:ea typeface="Calibri" panose="020F0502020204030204" pitchFamily="34" charset="0"/>
                <a:cs typeface="Times New Roman" panose="02020603050405020304" pitchFamily="18" charset="0"/>
              </a:rPr>
              <a:t>Втора снимка на папата</a:t>
            </a:r>
          </a:p>
          <a:p>
            <a:pPr marL="0" marR="0" lvl="0" indent="0" algn="l" defTabSz="914400" rtl="0" eaLnBrk="1" fontAlgn="auto" latinLnBrk="0" hangingPunct="1">
              <a:lnSpc>
                <a:spcPct val="100000"/>
              </a:lnSpc>
              <a:spcBef>
                <a:spcPts val="0"/>
              </a:spcBef>
              <a:spcAft>
                <a:spcPts val="0"/>
              </a:spcAft>
              <a:buClrTx/>
              <a:buSzTx/>
              <a:buFontTx/>
              <a:buNone/>
              <a:tabLst/>
              <a:defRPr/>
            </a:pPr>
            <a:r>
              <a:rPr lang="bg-BG"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a:effectLst/>
                <a:latin typeface="Calibri" panose="020F0502020204030204" pitchFamily="34" charset="0"/>
                <a:ea typeface="Calibri" panose="020F0502020204030204" pitchFamily="34" charset="0"/>
                <a:cs typeface="Times New Roman" panose="02020603050405020304" pitchFamily="18" charset="0"/>
              </a:rPr>
              <a:t>*Бележка * — На този слайд има анимации.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g-BG" sz="1200" b="0" i="0">
                <a:solidFill>
                  <a:srgbClr val="FF0000"/>
                </a:solidFill>
                <a:effectLst/>
                <a:latin typeface="+mn-lt"/>
                <a:ea typeface="+mn-ea"/>
                <a:cs typeface="+mn-cs"/>
              </a:rPr>
              <a:t>Често невярната информация се разпространява, защото хората наистина вярват, че е истинска, и искат да споделят това, което са научили, с приятели или роднини. В този случай говорим за „невярна информация“.</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bg-BG" sz="1200" b="0" i="0">
                <a:effectLst/>
                <a:latin typeface="+mn-lt"/>
                <a:ea typeface="+mn-ea"/>
                <a:cs typeface="+mn-cs"/>
              </a:rPr>
              <a:t>По време на пандемията от </a:t>
            </a:r>
            <a:r>
              <a:rPr lang="bg-BG" sz="1200" b="0" i="0" baseline="0">
                <a:effectLst/>
                <a:latin typeface="+mn-lt"/>
                <a:ea typeface="+mn-ea"/>
                <a:cs typeface="+mn-cs"/>
              </a:rPr>
              <a:t>COVID-19 в социалните медии се разпространяваше голямо количество объркваща информация. </a:t>
            </a:r>
            <a:r>
              <a:rPr lang="bg-BG" sz="1200" b="0" i="0">
                <a:effectLst/>
                <a:latin typeface="+mn-lt"/>
                <a:ea typeface="+mn-ea"/>
                <a:cs typeface="+mn-cs"/>
              </a:rPr>
              <a:t> </a:t>
            </a:r>
            <a:r>
              <a:rPr lang="bg-BG"/>
              <a:t>Например много хора твърдяха, че има връзка между 5G технологиите и разпространението на коронавируса (можете да прочетете повече за това тук: </a:t>
            </a:r>
            <a:r>
              <a:rPr lang="bg-BG">
                <a:hlinkClick r:id="rId3"/>
              </a:rPr>
              <a:t>https://www.euronews.com/2020/05/15/what-is-the-truth-behind-the-5g-coronavirus-conspiracy-theory-culture-clash</a:t>
            </a:r>
            <a:r>
              <a:rPr lang="bg-BG"/>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bg-BG" sz="1200" b="0" i="0">
                <a:effectLst/>
                <a:latin typeface="+mn-lt"/>
                <a:ea typeface="+mn-ea"/>
                <a:cs typeface="+mn-cs"/>
              </a:rPr>
              <a:t>Тази теория доведе до реални вреди:</a:t>
            </a:r>
          </a:p>
          <a:p>
            <a:pPr marL="171450" indent="-171450">
              <a:buFontTx/>
              <a:buChar char="-"/>
            </a:pPr>
            <a:r>
              <a:rPr lang="bg-BG" baseline="0"/>
              <a:t>Подпалвачи запалиха клетъчни антени в цяла Европа;</a:t>
            </a:r>
          </a:p>
          <a:p>
            <a:pPr marL="171450" indent="-171450">
              <a:buFontTx/>
              <a:buChar char="-"/>
            </a:pPr>
            <a:r>
              <a:rPr lang="bg-BG" baseline="0"/>
              <a:t>Имаше срив в телекомуникационните мрежи, защото чрез много от антените, които бяха унищожени или станаха обект на вандализъм, се осигуряваше 3G и 4G услугата, на която разчита обществото ( напр. за повикване на линейка и др.);</a:t>
            </a:r>
          </a:p>
          <a:p>
            <a:pPr marL="171450" indent="-171450">
              <a:buFontTx/>
              <a:buChar char="-"/>
            </a:pPr>
            <a:r>
              <a:rPr lang="bg-BG" sz="1200" b="0" i="0">
                <a:solidFill>
                  <a:schemeClr val="tx1"/>
                </a:solidFill>
                <a:effectLst/>
                <a:latin typeface="+mn-lt"/>
                <a:ea typeface="+mn-ea"/>
                <a:cs typeface="+mn-cs"/>
              </a:rPr>
              <a:t>Служители на телекомуникационните компании бяха обект на тормоз или атаки по улиците, защото полагаха 5G фиброоптичен кабел или друг вид телекомуникационна инфраструктура.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g-BG">
                <a:solidFill>
                  <a:schemeClr val="bg1"/>
                </a:solidFill>
              </a:rPr>
              <a:t>[Тази конспиративна теория, свързваща инсталирането на 5G кули с избухването на пандемията от COVID-19, се счита, че е възникнала във Франция през януари 2020 г., и бързо се разпространи в други държави.]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bg-BG" sz="1800">
                <a:effectLst/>
                <a:latin typeface="Calibri" panose="020F0502020204030204" pitchFamily="34" charset="0"/>
                <a:ea typeface="Calibri" panose="020F0502020204030204" pitchFamily="34" charset="0"/>
                <a:cs typeface="Times New Roman" panose="02020603050405020304" pitchFamily="18" charset="0"/>
              </a:rPr>
              <a:t>*Бележка * — На този слайд има анимации.</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bg-BG" sz="1800">
                <a:effectLst/>
                <a:latin typeface="Calibri" panose="020F0502020204030204" pitchFamily="34" charset="0"/>
                <a:ea typeface="Calibri" panose="020F0502020204030204" pitchFamily="34" charset="0"/>
                <a:cs typeface="Times New Roman" panose="02020603050405020304" pitchFamily="18" charset="0"/>
              </a:rPr>
              <a:t>— Ето пример за дезинформация — жена твърди, че е местна жителка, подложена на антируска дискриминация, за да заблуди хората и да популяризира руските политически цели.</a:t>
            </a:r>
          </a:p>
          <a:p>
            <a:pPr>
              <a:lnSpc>
                <a:spcPct val="107000"/>
              </a:lnSpc>
              <a:spcAft>
                <a:spcPts val="800"/>
              </a:spcAft>
            </a:pPr>
            <a:r>
              <a:rPr lang="bg-BG" sz="1800">
                <a:effectLst/>
                <a:latin typeface="Calibri" panose="020F0502020204030204" pitchFamily="34" charset="0"/>
                <a:ea typeface="Calibri" panose="020F0502020204030204" pitchFamily="34" charset="0"/>
                <a:cs typeface="Times New Roman" panose="02020603050405020304" pitchFamily="18" charset="0"/>
              </a:rPr>
              <a:t>— Тя се представя във всички тези роли в рамките на 1 година.</a:t>
            </a:r>
          </a:p>
          <a:p>
            <a:pPr>
              <a:lnSpc>
                <a:spcPct val="107000"/>
              </a:lnSpc>
              <a:spcAft>
                <a:spcPts val="800"/>
              </a:spcAft>
            </a:pPr>
            <a:r>
              <a:rPr lang="bg-BG" sz="1800">
                <a:effectLst/>
                <a:latin typeface="Calibri" panose="020F0502020204030204" pitchFamily="34" charset="0"/>
                <a:ea typeface="Calibri" panose="020F0502020204030204" pitchFamily="34" charset="0"/>
                <a:cs typeface="Times New Roman" panose="02020603050405020304" pitchFamily="18" charset="0"/>
              </a:rPr>
              <a:t>— Тъй като обикновените хора може да не се придържат точно към посланието, което лицата зад тази пропаганда искат да предадат, те използват професионални актьори, за да представят различни персонажи, които ни разчустват. Целта е да се генерират проруски и антиукраински настроения.</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bg-BG" sz="1800">
                <a:effectLst/>
                <a:latin typeface="Calibri" panose="020F0502020204030204" pitchFamily="34" charset="0"/>
                <a:ea typeface="Calibri" panose="020F0502020204030204" pitchFamily="34" charset="0"/>
                <a:cs typeface="Times New Roman" panose="02020603050405020304" pitchFamily="18" charset="0"/>
              </a:rPr>
              <a:t>Източник:</a:t>
            </a:r>
            <a:r>
              <a:rPr lang="bg-BG" sz="1200">
                <a:effectLst/>
                <a:latin typeface="Calibri" panose="020F0502020204030204" pitchFamily="34" charset="0"/>
                <a:ea typeface="Calibri" panose="020F0502020204030204" pitchFamily="34" charset="0"/>
                <a:cs typeface="Times New Roman" panose="02020603050405020304" pitchFamily="18" charset="0"/>
              </a:rPr>
              <a:t> </a:t>
            </a:r>
            <a:r>
              <a:rPr lang="bg-BG" sz="1800">
                <a:hlinkClick r:id="rId3"/>
              </a:rPr>
              <a:t>Руските модели за дезинформация: същите актьори, различни декори| StopFake</a:t>
            </a:r>
            <a:r>
              <a:rPr lang="bg-BG" sz="1800"/>
              <a:t>. Връзка: </a:t>
            </a:r>
            <a:r>
              <a:rPr lang="bg-BG" sz="180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bg-BG" sz="1800">
                <a:effectLst/>
                <a:latin typeface="Calibri" panose="020F0502020204030204" pitchFamily="34" charset="0"/>
                <a:ea typeface="Calibri" panose="020F0502020204030204" pitchFamily="34" charset="0"/>
                <a:cs typeface="Times New Roman" panose="02020603050405020304" pitchFamily="18" charset="0"/>
              </a:rPr>
              <a:t>Първа снимка&gt; видеоматериал: (</a:t>
            </a:r>
            <a:r>
              <a:rPr lang="bg-BG"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bg-BG" sz="1800">
                <a:effectLst/>
                <a:latin typeface="Calibri" panose="020F0502020204030204" pitchFamily="34" charset="0"/>
                <a:ea typeface="Calibri" panose="020F0502020204030204" pitchFamily="34" charset="0"/>
                <a:cs typeface="Times New Roman" panose="02020603050405020304" pitchFamily="18" charset="0"/>
              </a:rPr>
              <a:t>)</a:t>
            </a:r>
            <a:br>
              <a:rPr lang="bg-BG" sz="1800">
                <a:effectLst/>
                <a:latin typeface="Calibri" panose="020F0502020204030204" pitchFamily="34" charset="0"/>
                <a:ea typeface="Calibri" panose="020F0502020204030204" pitchFamily="34" charset="0"/>
                <a:cs typeface="Times New Roman" panose="02020603050405020304" pitchFamily="18" charset="0"/>
              </a:rPr>
            </a:br>
            <a:r>
              <a:rPr lang="bg-BG" sz="1800">
                <a:effectLst/>
                <a:latin typeface="Calibri" panose="020F0502020204030204" pitchFamily="34" charset="0"/>
                <a:ea typeface="Calibri" panose="020F0502020204030204" pitchFamily="34" charset="0"/>
                <a:cs typeface="Times New Roman" panose="02020603050405020304" pitchFamily="18" charset="0"/>
              </a:rPr>
              <a:t>Продължителност:  40 секунди (от 2:51 до 3:31)</a:t>
            </a:r>
          </a:p>
          <a:p>
            <a:pPr>
              <a:lnSpc>
                <a:spcPct val="107000"/>
              </a:lnSpc>
              <a:spcAft>
                <a:spcPts val="800"/>
              </a:spcAft>
            </a:pPr>
            <a:r>
              <a:rPr lang="bg-BG" sz="1800">
                <a:effectLst/>
                <a:latin typeface="Calibri" panose="020F0502020204030204" pitchFamily="34" charset="0"/>
                <a:ea typeface="Calibri" panose="020F0502020204030204" pitchFamily="34" charset="0"/>
                <a:cs typeface="Times New Roman" panose="02020603050405020304" pitchFamily="18" charset="0"/>
              </a:rPr>
              <a:t>Препис (превод):</a:t>
            </a:r>
          </a:p>
          <a:p>
            <a:pPr>
              <a:lnSpc>
                <a:spcPct val="107000"/>
              </a:lnSpc>
              <a:spcAft>
                <a:spcPts val="800"/>
              </a:spcAft>
            </a:pPr>
            <a:r>
              <a:rPr lang="bg-BG" sz="1800">
                <a:effectLst/>
                <a:latin typeface="Calibri" panose="020F0502020204030204" pitchFamily="34" charset="0"/>
                <a:ea typeface="Calibri" panose="020F0502020204030204" pitchFamily="34" charset="0"/>
                <a:cs typeface="Times New Roman" panose="02020603050405020304" pitchFamily="18" charset="0"/>
              </a:rPr>
              <a:t>---------------------------</a:t>
            </a:r>
            <a:br>
              <a:rPr lang="bg-BG" sz="1800">
                <a:effectLst/>
                <a:latin typeface="Calibri" panose="020F0502020204030204" pitchFamily="34" charset="0"/>
                <a:ea typeface="Calibri" panose="020F0502020204030204" pitchFamily="34" charset="0"/>
                <a:cs typeface="Times New Roman" panose="02020603050405020304" pitchFamily="18" charset="0"/>
              </a:rPr>
            </a:br>
            <a:r>
              <a:rPr lang="bg-BG" sz="1800">
                <a:effectLst/>
                <a:latin typeface="Calibri" panose="020F0502020204030204" pitchFamily="34" charset="0"/>
                <a:ea typeface="Calibri" panose="020F0502020204030204" pitchFamily="34" charset="0"/>
                <a:cs typeface="Times New Roman" panose="02020603050405020304" pitchFamily="18" charset="0"/>
              </a:rPr>
              <a:t>(Взето от репортаж на кримски телевизионен канал за обществен митинг в Севастопол, Крим, на 3 март 2014 г. Жената се представя като Мария и твърди, че е от Одеса)</a:t>
            </a:r>
          </a:p>
          <a:p>
            <a:pPr>
              <a:lnSpc>
                <a:spcPct val="107000"/>
              </a:lnSpc>
              <a:spcAft>
                <a:spcPts val="800"/>
              </a:spcAft>
            </a:pPr>
            <a:br>
              <a:rPr lang="bg-BG" sz="1800">
                <a:effectLst/>
                <a:latin typeface="Calibri" panose="020F0502020204030204" pitchFamily="34" charset="0"/>
                <a:ea typeface="Calibri" panose="020F0502020204030204" pitchFamily="34" charset="0"/>
                <a:cs typeface="Times New Roman" panose="02020603050405020304" pitchFamily="18" charset="0"/>
              </a:rPr>
            </a:br>
            <a:r>
              <a:rPr lang="bg-BG" sz="1800">
                <a:effectLst/>
                <a:latin typeface="Calibri" panose="020F0502020204030204" pitchFamily="34" charset="0"/>
                <a:ea typeface="Calibri" panose="020F0502020204030204" pitchFamily="34" charset="0"/>
                <a:cs typeface="Times New Roman" panose="02020603050405020304" pitchFamily="18" charset="0"/>
              </a:rPr>
              <a:t>Учителите от училището молят за защита. Децата ми учат в руско училище и аз съм член на родителския съвет.</a:t>
            </a:r>
          </a:p>
          <a:p>
            <a:pPr>
              <a:lnSpc>
                <a:spcPct val="107000"/>
              </a:lnSpc>
              <a:spcAft>
                <a:spcPts val="800"/>
              </a:spcAft>
            </a:pPr>
            <a:r>
              <a:rPr lang="bg-BG" sz="1800">
                <a:effectLst/>
                <a:latin typeface="Calibri" panose="020F0502020204030204" pitchFamily="34" charset="0"/>
                <a:ea typeface="Calibri" panose="020F0502020204030204" pitchFamily="34" charset="0"/>
                <a:cs typeface="Times New Roman" panose="02020603050405020304" pitchFamily="18" charset="0"/>
              </a:rPr>
              <a:t>Когато отивам в училището, децата ме питат: „Ще отидем ли и ние в затвора, защото учим руски език и говорим на руски?“.</a:t>
            </a:r>
          </a:p>
          <a:p>
            <a:pPr>
              <a:lnSpc>
                <a:spcPct val="107000"/>
              </a:lnSpc>
              <a:spcAft>
                <a:spcPts val="800"/>
              </a:spcAft>
            </a:pPr>
            <a:r>
              <a:rPr lang="bg-BG" sz="1800">
                <a:effectLst/>
                <a:latin typeface="Calibri" panose="020F0502020204030204" pitchFamily="34" charset="0"/>
                <a:ea typeface="Calibri" panose="020F0502020204030204" pitchFamily="34" charset="0"/>
                <a:cs typeface="Times New Roman" panose="02020603050405020304" pitchFamily="18" charset="0"/>
              </a:rPr>
              <a:t>За да се свържем с вас, трябваше да си изключим мобилните телефони и да извадим батериите.</a:t>
            </a:r>
          </a:p>
          <a:p>
            <a:pPr>
              <a:lnSpc>
                <a:spcPct val="107000"/>
              </a:lnSpc>
              <a:spcAft>
                <a:spcPts val="800"/>
              </a:spcAft>
            </a:pPr>
            <a:r>
              <a:rPr lang="bg-BG" sz="1800">
                <a:effectLst/>
                <a:latin typeface="Calibri" panose="020F0502020204030204" pitchFamily="34" charset="0"/>
                <a:ea typeface="Calibri" panose="020F0502020204030204" pitchFamily="34" charset="0"/>
                <a:cs typeface="Times New Roman" panose="02020603050405020304" pitchFamily="18" charset="0"/>
              </a:rPr>
              <a:t>Голямото преследване започна — това е наистина ужасяващо.</a:t>
            </a:r>
          </a:p>
          <a:p>
            <a:pPr>
              <a:lnSpc>
                <a:spcPct val="107000"/>
              </a:lnSpc>
              <a:spcAft>
                <a:spcPts val="800"/>
              </a:spcAft>
            </a:pPr>
            <a:r>
              <a:rPr lang="bg-BG" sz="18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3491653" y="1621650"/>
            <a:ext cx="8619282" cy="2677656"/>
          </a:xfrm>
          <a:prstGeom prst="rect">
            <a:avLst/>
          </a:prstGeom>
        </p:spPr>
        <p:txBody>
          <a:bodyPr wrap="square">
            <a:spAutoFit/>
          </a:bodyPr>
          <a:lstStyle/>
          <a:p>
            <a:pPr>
              <a:defRPr/>
            </a:pPr>
            <a:r>
              <a:rPr lang="bg-BG" sz="4800" dirty="0">
                <a:solidFill>
                  <a:schemeClr val="bg1"/>
                </a:solidFill>
                <a:latin typeface="Arial" panose="020B0604020202020204" pitchFamily="34" charset="0"/>
                <a:ea typeface="Verdana" panose="020B0604030504040204" pitchFamily="34" charset="0"/>
                <a:cs typeface="Arial" panose="020B0604020202020204" pitchFamily="34" charset="0"/>
              </a:rPr>
              <a:t>Как </a:t>
            </a:r>
            <a:r>
              <a:rPr lang="bg-BG" sz="4800" b="1" dirty="0">
                <a:solidFill>
                  <a:schemeClr val="bg1"/>
                </a:solidFill>
                <a:latin typeface="Arial" panose="020B0604020202020204" pitchFamily="34" charset="0"/>
                <a:ea typeface="Verdana" panose="020B0604030504040204" pitchFamily="34" charset="0"/>
                <a:cs typeface="Arial" panose="020B0604020202020204" pitchFamily="34" charset="0"/>
              </a:rPr>
              <a:t>да разпознаем </a:t>
            </a:r>
            <a:r>
              <a:rPr lang="bg-BG" sz="7200" b="1" dirty="0">
                <a:solidFill>
                  <a:srgbClr val="FFFF00"/>
                </a:solidFill>
                <a:latin typeface="Arial" panose="020B0604020202020204" pitchFamily="34" charset="0"/>
                <a:ea typeface="Verdana" panose="020B0604030504040204" pitchFamily="34" charset="0"/>
                <a:cs typeface="Arial" panose="020B0604020202020204" pitchFamily="34" charset="0"/>
              </a:rPr>
              <a:t>дез</a:t>
            </a:r>
            <a:r>
              <a:rPr lang="bg-BG" sz="7200" b="1" dirty="0">
                <a:solidFill>
                  <a:schemeClr val="bg1"/>
                </a:solidFill>
                <a:latin typeface="Arial" panose="020B0604020202020204" pitchFamily="34" charset="0"/>
                <a:ea typeface="Verdana" panose="020B0604030504040204" pitchFamily="34" charset="0"/>
                <a:cs typeface="Arial" panose="020B0604020202020204" pitchFamily="34" charset="0"/>
              </a:rPr>
              <a:t>информацията</a:t>
            </a:r>
            <a:r>
              <a:rPr lang="bg-BG" sz="4800" dirty="0">
                <a:solidFill>
                  <a:schemeClr val="bg1"/>
                </a:solidFill>
                <a:latin typeface="Arial" panose="020B0604020202020204" pitchFamily="34" charset="0"/>
                <a:ea typeface="Verdana" panose="020B0604030504040204" pitchFamily="34" charset="0"/>
                <a:cs typeface="Arial" panose="020B0604020202020204" pitchFamily="34" charset="0"/>
              </a:rPr>
              <a:t> и как </a:t>
            </a:r>
            <a:r>
              <a:rPr lang="bg-BG" sz="4800" b="1" dirty="0">
                <a:solidFill>
                  <a:schemeClr val="bg1"/>
                </a:solidFill>
                <a:latin typeface="Arial" panose="020B0604020202020204" pitchFamily="34" charset="0"/>
                <a:ea typeface="Verdana" panose="020B0604030504040204" pitchFamily="34" charset="0"/>
                <a:cs typeface="Arial" panose="020B0604020202020204" pitchFamily="34" charset="0"/>
              </a:rPr>
              <a:t>да се справим</a:t>
            </a:r>
            <a:r>
              <a:rPr lang="bg-BG" sz="4800" dirty="0">
                <a:solidFill>
                  <a:schemeClr val="bg1"/>
                </a:solidFill>
                <a:latin typeface="Arial" panose="020B0604020202020204" pitchFamily="34" charset="0"/>
                <a:ea typeface="Verdana" panose="020B0604030504040204" pitchFamily="34" charset="0"/>
                <a:cs typeface="Arial" panose="020B0604020202020204" pitchFamily="34" charset="0"/>
              </a:rPr>
              <a:t> с нея</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EUvsDisinfo.eu" TargetMode="External"/><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a:bodyPr>
          <a:lstStyle/>
          <a:p>
            <a:r>
              <a:rPr lang="bg-BG">
                <a:latin typeface="Arial"/>
                <a:ea typeface="Verdana"/>
                <a:cs typeface="Arial"/>
              </a:rPr>
              <a:t>Част 2: Как действа дезинформацията?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249638"/>
            <a:ext cx="1993732" cy="929745"/>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bg-BG" i="1" dirty="0">
                <a:latin typeface="Arial" panose="020B0604020202020204" pitchFamily="34" charset="0"/>
                <a:ea typeface="Verdana" panose="020B0604030504040204" pitchFamily="34" charset="0"/>
                <a:cs typeface="Arial" panose="020B0604020202020204" pitchFamily="34" charset="0"/>
              </a:rPr>
              <a:t>Не знам вече на кого мога да се доверя!</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bg-BG" sz="2000" b="1">
                <a:solidFill>
                  <a:srgbClr val="FFEC00"/>
                </a:solidFill>
                <a:effectLst/>
                <a:latin typeface="Arial" panose="020B0604020202020204" pitchFamily="34" charset="0"/>
                <a:ea typeface="Verdana" panose="020B0604030504040204" pitchFamily="34" charset="0"/>
                <a:cs typeface="Arial" panose="020B0604020202020204" pitchFamily="34" charset="0"/>
              </a:rPr>
              <a:t>Отвличане на вниманието </a:t>
            </a:r>
            <a:br>
              <a:rPr lang="bg-BG"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bg-BG">
                <a:solidFill>
                  <a:schemeClr val="bg1"/>
                </a:solidFill>
                <a:effectLst/>
                <a:latin typeface="Arial" panose="020B0604020202020204" pitchFamily="34" charset="0"/>
                <a:ea typeface="Verdana" panose="020B0604030504040204" pitchFamily="34" charset="0"/>
                <a:cs typeface="Arial" panose="020B0604020202020204" pitchFamily="34" charset="0"/>
              </a:rPr>
              <a:t>привличане на вниманието към несвързани или далечно свързани въпроси.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bg-BG" sz="2400" b="1">
                <a:solidFill>
                  <a:schemeClr val="bg1"/>
                </a:solidFill>
                <a:latin typeface="Arial" panose="020B0604020202020204" pitchFamily="34" charset="0"/>
                <a:cs typeface="Arial" panose="020B0604020202020204" pitchFamily="34" charset="0"/>
              </a:rPr>
              <a:t>Целта на дезинформацията не е непременно да убеждава, а да обърква. </a:t>
            </a:r>
            <a:br>
              <a:rPr lang="bg-BG" sz="2400" b="1">
                <a:solidFill>
                  <a:schemeClr val="bg1"/>
                </a:solidFill>
                <a:latin typeface="Arial" panose="020B0604020202020204" pitchFamily="34" charset="0"/>
                <a:cs typeface="Arial" panose="020B0604020202020204" pitchFamily="34" charset="0"/>
              </a:rPr>
            </a:br>
            <a:r>
              <a:rPr lang="bg-BG" sz="2400" b="1">
                <a:solidFill>
                  <a:schemeClr val="bg1"/>
                </a:solidFill>
                <a:latin typeface="Arial" panose="020B0604020202020204" pitchFamily="34" charset="0"/>
                <a:cs typeface="Arial" panose="020B0604020202020204" pitchFamily="34" charset="0"/>
              </a:rPr>
              <a:t>Тактиките включват:</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2771400"/>
          </a:xfrm>
          <a:prstGeom prst="rect">
            <a:avLst/>
          </a:prstGeom>
          <a:noFill/>
        </p:spPr>
        <p:txBody>
          <a:bodyPr wrap="square" rtlCol="0">
            <a:spAutoFit/>
          </a:bodyPr>
          <a:lstStyle/>
          <a:p>
            <a:pPr marL="0" lvl="1">
              <a:lnSpc>
                <a:spcPct val="107000"/>
              </a:lnSpc>
              <a:spcAft>
                <a:spcPts val="1800"/>
              </a:spcAft>
              <a:tabLst>
                <a:tab pos="914400" algn="l"/>
              </a:tabLst>
            </a:pPr>
            <a:r>
              <a:rPr lang="bg-BG"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Подмяна на тезата </a:t>
            </a:r>
            <a:br>
              <a:rPr lang="bg-BG"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br>
            <a:r>
              <a:rPr lang="bg-BG" dirty="0">
                <a:solidFill>
                  <a:schemeClr val="bg1"/>
                </a:solidFill>
                <a:effectLst/>
                <a:latin typeface="Arial" panose="020B0604020202020204" pitchFamily="34" charset="0"/>
                <a:ea typeface="Verdana" panose="020B0604030504040204" pitchFamily="34" charset="0"/>
                <a:cs typeface="Arial" panose="020B0604020202020204" pitchFamily="34" charset="0"/>
              </a:rPr>
              <a:t>погрешно представяне и нападане на позицията на другите.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bg-BG" sz="2000" b="1">
                <a:solidFill>
                  <a:srgbClr val="FFEC00"/>
                </a:solidFill>
                <a:latin typeface="Arial" panose="020B0604020202020204" pitchFamily="34" charset="0"/>
                <a:ea typeface="Verdana" panose="020B0604030504040204" pitchFamily="34" charset="0"/>
                <a:cs typeface="Arial" panose="020B0604020202020204" pitchFamily="34" charset="0"/>
              </a:rPr>
              <a:t>Нападки</a:t>
            </a:r>
            <a:br>
              <a:rPr lang="bg-BG"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bg-BG">
                <a:solidFill>
                  <a:schemeClr val="bg1"/>
                </a:solidFill>
                <a:latin typeface="Arial" panose="020B0604020202020204" pitchFamily="34" charset="0"/>
                <a:ea typeface="Verdana" panose="020B0604030504040204" pitchFamily="34" charset="0"/>
                <a:cs typeface="Arial" panose="020B0604020202020204" pitchFamily="34" charset="0"/>
              </a:rPr>
              <a:t>сплашване на „съмняващите се“ чрез използване на агресивен или обиден език.</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22792" y="4234024"/>
            <a:ext cx="2931812" cy="1385700"/>
          </a:xfrm>
          <a:prstGeom prst="rect">
            <a:avLst/>
          </a:prstGeom>
          <a:noFill/>
        </p:spPr>
        <p:txBody>
          <a:bodyPr wrap="square">
            <a:spAutoFit/>
          </a:bodyPr>
          <a:lstStyle/>
          <a:p>
            <a:pPr marL="0" lvl="1">
              <a:lnSpc>
                <a:spcPct val="107000"/>
              </a:lnSpc>
              <a:spcAft>
                <a:spcPts val="1800"/>
              </a:spcAft>
              <a:tabLst>
                <a:tab pos="914400" algn="l"/>
              </a:tabLst>
            </a:pPr>
            <a:r>
              <a:rPr lang="bg-BG" sz="2000" b="1" dirty="0">
                <a:solidFill>
                  <a:srgbClr val="FFEC00"/>
                </a:solidFill>
                <a:latin typeface="Arial" panose="020B0604020202020204" pitchFamily="34" charset="0"/>
                <a:ea typeface="Verdana" panose="020B0604030504040204" pitchFamily="34" charset="0"/>
                <a:cs typeface="Arial" panose="020B0604020202020204" pitchFamily="34" charset="0"/>
              </a:rPr>
              <a:t>Подиграване  </a:t>
            </a:r>
            <a:br>
              <a:rPr lang="bg-BG"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bg-BG" sz="2000" dirty="0">
                <a:solidFill>
                  <a:schemeClr val="bg1"/>
                </a:solidFill>
                <a:latin typeface="Arial" panose="020B0604020202020204" pitchFamily="34" charset="0"/>
                <a:ea typeface="Verdana" panose="020B0604030504040204" pitchFamily="34" charset="0"/>
                <a:cs typeface="Arial" panose="020B0604020202020204" pitchFamily="34" charset="0"/>
              </a:rPr>
              <a:t>вземане на подбив на „съмняващите се“  чрез използването на сарказъм.</a:t>
            </a:r>
            <a:r>
              <a:rPr lang="bg-BG"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657912" y="4649914"/>
            <a:ext cx="2103853" cy="1261884"/>
          </a:xfrm>
          <a:prstGeom prst="rect">
            <a:avLst/>
          </a:prstGeom>
          <a:noFill/>
        </p:spPr>
        <p:txBody>
          <a:bodyPr wrap="square">
            <a:spAutoFit/>
          </a:bodyPr>
          <a:lstStyle/>
          <a:p>
            <a:r>
              <a:rPr lang="bg-BG" sz="2000" b="1" dirty="0">
                <a:solidFill>
                  <a:srgbClr val="FFEC00"/>
                </a:solidFill>
                <a:latin typeface="Arial" panose="020B0604020202020204" pitchFamily="34" charset="0"/>
                <a:ea typeface="Verdana" panose="020B0604030504040204" pitchFamily="34" charset="0"/>
                <a:cs typeface="Arial" panose="020B0604020202020204" pitchFamily="34" charset="0"/>
              </a:rPr>
              <a:t>Претоварване с подробности</a:t>
            </a:r>
            <a:r>
              <a:rPr lang="bg-BG"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bg-BG"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bg-BG"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отклоняване на вниманието от основната точка.</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9484" y="4170022"/>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00855" y="4595372"/>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bg-BG">
                <a:latin typeface="Arial"/>
                <a:ea typeface="Verdana"/>
                <a:cs typeface="Arial"/>
              </a:rPr>
              <a:t>Част 2:</a:t>
            </a:r>
            <a:r>
              <a:rPr lang="bg-BG" sz="1600">
                <a:latin typeface="Arial"/>
                <a:ea typeface="Verdana"/>
                <a:cs typeface="Arial"/>
              </a:rPr>
              <a:t> Как действа дезинформацията?</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a:bodyPr>
          <a:lstStyle/>
          <a:p>
            <a:r>
              <a:rPr lang="bg-BG">
                <a:latin typeface="Arial"/>
                <a:ea typeface="Verdana"/>
                <a:cs typeface="Arial"/>
              </a:rPr>
              <a:t>Част 2:</a:t>
            </a:r>
            <a:r>
              <a:rPr lang="bg-BG" sz="1600">
                <a:latin typeface="Arial"/>
                <a:ea typeface="Verdana"/>
                <a:cs typeface="Arial"/>
              </a:rPr>
              <a:t> Как действа дезинформацията?</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bg-BG"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bg-BG" sz="2500" b="1">
                  <a:solidFill>
                    <a:schemeClr val="bg1"/>
                  </a:solidFill>
                </a:rPr>
                <a:t>Дезинформацията е не само в социалните медии — </a:t>
              </a:r>
              <a:br>
                <a:rPr lang="bg-BG" sz="2500" b="1">
                  <a:solidFill>
                    <a:schemeClr val="bg1"/>
                  </a:solidFill>
                </a:rPr>
              </a:br>
              <a:r>
                <a:rPr lang="bg-BG" sz="2500" b="1">
                  <a:solidFill>
                    <a:schemeClr val="bg1"/>
                  </a:solidFill>
                </a:rPr>
                <a:t>тя присъства и в традиционните медии.</a:t>
              </a: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B43C0131-1EFC-4F31-0DFB-AA41057C80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bg-BG">
                <a:latin typeface="Arial"/>
                <a:ea typeface="Verdana"/>
                <a:cs typeface="Arial"/>
              </a:rPr>
              <a:t>Част 2:</a:t>
            </a:r>
            <a:r>
              <a:rPr lang="bg-BG" sz="1600">
                <a:latin typeface="Arial"/>
                <a:ea typeface="Verdana"/>
                <a:cs typeface="Arial"/>
              </a:rPr>
              <a:t> Как действа дезинформацията?</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207616CA-C7FA-B268-ACE0-A7DA6515E0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bg-BG">
                <a:latin typeface="Arial"/>
                <a:cs typeface="Arial"/>
              </a:rPr>
              <a:t>Част 2:</a:t>
            </a:r>
            <a:r>
              <a:rPr lang="bg-BG" sz="1600">
                <a:latin typeface="Arial"/>
                <a:cs typeface="Arial"/>
              </a:rPr>
              <a:t> Как действа дезинформацията?</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bg-BG"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ЧАСТ 3 </a:t>
            </a:r>
          </a:p>
          <a:p>
            <a:r>
              <a:rPr lang="bg-BG" sz="5400" b="1">
                <a:solidFill>
                  <a:schemeClr val="bg1"/>
                </a:solidFill>
                <a:latin typeface="Arial" panose="020B0604020202020204" pitchFamily="34" charset="0"/>
                <a:ea typeface="Verdana" panose="020B0604030504040204" pitchFamily="34" charset="0"/>
                <a:cs typeface="Arial" panose="020B0604020202020204" pitchFamily="34" charset="0"/>
              </a:rPr>
              <a:t>Как да реагираме на дезинформацията?</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bg-BG">
                <a:latin typeface="Arial"/>
                <a:ea typeface="Verdana"/>
                <a:cs typeface="Arial"/>
              </a:rPr>
              <a:t>Част 3:</a:t>
            </a:r>
            <a:r>
              <a:rPr lang="bg-BG" sz="1600">
                <a:latin typeface="Arial"/>
                <a:ea typeface="Verdana"/>
                <a:cs typeface="Arial"/>
              </a:rPr>
              <a:t> </a:t>
            </a:r>
            <a:r>
              <a:rPr lang="bg-BG">
                <a:latin typeface="Arial"/>
                <a:ea typeface="Verdana"/>
                <a:cs typeface="Arial"/>
              </a:rPr>
              <a:t>Как да реагираме на дезинформацията?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Не се оставяйте да ви подмамят да реагирате!</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Спрете</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720389" y="5458240"/>
            <a:ext cx="36596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Помислете</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bg-BG">
                <a:latin typeface="Arial"/>
                <a:ea typeface="Verdana"/>
                <a:cs typeface="Arial"/>
              </a:rPr>
              <a:t>Част 3:</a:t>
            </a:r>
            <a:r>
              <a:rPr lang="bg-BG" sz="1400">
                <a:latin typeface="Arial"/>
                <a:ea typeface="Verdana"/>
                <a:cs typeface="Arial"/>
              </a:rPr>
              <a:t> </a:t>
            </a:r>
            <a:r>
              <a:rPr lang="bg-BG" sz="1600">
                <a:latin typeface="Arial"/>
                <a:ea typeface="Verdana"/>
                <a:cs typeface="Arial"/>
              </a:rPr>
              <a:t>Как да реагираме на дезинформацията?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bg-BG" sz="4800" b="1" dirty="0">
                <a:solidFill>
                  <a:srgbClr val="AAFAC8"/>
                </a:solidFill>
                <a:latin typeface="Arial" panose="020B0604020202020204" pitchFamily="34" charset="0"/>
                <a:ea typeface="Verdana" panose="020B0604030504040204" pitchFamily="34" charset="0"/>
                <a:cs typeface="Arial" panose="020B0604020202020204" pitchFamily="34" charset="0"/>
              </a:rPr>
              <a:t>Когато се съмнявате, проверете</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7266151" y="786640"/>
            <a:ext cx="3445392"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bg-BG" sz="2000" b="1">
                <a:solidFill>
                  <a:srgbClr val="AAFAC8"/>
                </a:solidFill>
                <a:latin typeface="Arial" panose="020B0604020202020204" pitchFamily="34" charset="0"/>
                <a:ea typeface="Verdana" panose="020B0604030504040204" pitchFamily="34" charset="0"/>
                <a:cs typeface="Arial" panose="020B0604020202020204" pitchFamily="34" charset="0"/>
              </a:rPr>
              <a:t>Съдържание</a:t>
            </a:r>
            <a:br>
              <a:rPr lang="bg-BG">
                <a:solidFill>
                  <a:schemeClr val="bg1"/>
                </a:solidFill>
                <a:latin typeface="Arial" panose="020B0604020202020204" pitchFamily="34" charset="0"/>
                <a:ea typeface="Verdana" panose="020B0604030504040204" pitchFamily="34" charset="0"/>
                <a:cs typeface="Arial" panose="020B0604020202020204" pitchFamily="34" charset="0"/>
              </a:rPr>
            </a:br>
            <a:r>
              <a:rPr lang="bg-BG">
                <a:solidFill>
                  <a:schemeClr val="bg1"/>
                </a:solidFill>
                <a:latin typeface="Arial" panose="020B0604020202020204" pitchFamily="34" charset="0"/>
                <a:ea typeface="Verdana" panose="020B0604030504040204" pitchFamily="34" charset="0"/>
                <a:cs typeface="Arial" panose="020B0604020202020204" pitchFamily="34" charset="0"/>
              </a:rPr>
              <a:t>Съвпадат ли заглавието и съдържанието? Има ли смисъл съдържанието?</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902867" y="5685128"/>
            <a:ext cx="8205740" cy="806900"/>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Помислете, преди да споделите</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bg-BG" sz="2000" b="1">
                <a:solidFill>
                  <a:srgbClr val="AAFAC8"/>
                </a:solidFill>
                <a:latin typeface="Arial" panose="020B0604020202020204" pitchFamily="34" charset="0"/>
                <a:ea typeface="Verdana" panose="020B0604030504040204" pitchFamily="34" charset="0"/>
                <a:cs typeface="Arial" panose="020B0604020202020204" pitchFamily="34" charset="0"/>
              </a:rPr>
              <a:t>Други източници</a:t>
            </a:r>
            <a:br>
              <a:rPr lang="bg-BG">
                <a:solidFill>
                  <a:schemeClr val="bg1"/>
                </a:solidFill>
                <a:latin typeface="Arial" panose="020B0604020202020204" pitchFamily="34" charset="0"/>
                <a:ea typeface="Verdana" panose="020B0604030504040204" pitchFamily="34" charset="0"/>
                <a:cs typeface="Arial" panose="020B0604020202020204" pitchFamily="34" charset="0"/>
              </a:rPr>
            </a:br>
            <a:r>
              <a:rPr lang="bg-BG">
                <a:solidFill>
                  <a:schemeClr val="bg1"/>
                </a:solidFill>
                <a:latin typeface="Arial" panose="020B0604020202020204" pitchFamily="34" charset="0"/>
                <a:ea typeface="Verdana" panose="020B0604030504040204" pitchFamily="34" charset="0"/>
                <a:cs typeface="Arial" panose="020B0604020202020204" pitchFamily="34" charset="0"/>
              </a:rPr>
              <a:t>Има ли информация от други източници по тази тема? Кои са те?</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bg-BG" sz="2000" b="1">
                <a:solidFill>
                  <a:srgbClr val="FFEC00"/>
                </a:solidFill>
                <a:latin typeface="Arial" panose="020B0604020202020204" pitchFamily="34" charset="0"/>
                <a:ea typeface="Verdana" panose="020B0604030504040204" pitchFamily="34" charset="0"/>
                <a:cs typeface="Arial" panose="020B0604020202020204" pitchFamily="34" charset="0"/>
              </a:rPr>
              <a:t>Внимавайте за своите предубеждения!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bg-BG" sz="2000" b="1">
                <a:solidFill>
                  <a:srgbClr val="AAFAC8"/>
                </a:solidFill>
                <a:latin typeface="Arial" panose="020B0604020202020204" pitchFamily="34" charset="0"/>
                <a:ea typeface="Verdana" panose="020B0604030504040204" pitchFamily="34" charset="0"/>
                <a:cs typeface="Arial" panose="020B0604020202020204" pitchFamily="34" charset="0"/>
              </a:rPr>
              <a:t>Източник/URL адрес</a:t>
            </a:r>
            <a:br>
              <a:rPr lang="bg-BG">
                <a:solidFill>
                  <a:schemeClr val="bg1"/>
                </a:solidFill>
                <a:latin typeface="Arial" panose="020B0604020202020204" pitchFamily="34" charset="0"/>
                <a:ea typeface="Verdana" panose="020B0604030504040204" pitchFamily="34" charset="0"/>
                <a:cs typeface="Arial" panose="020B0604020202020204" pitchFamily="34" charset="0"/>
              </a:rPr>
            </a:br>
            <a:r>
              <a:rPr lang="bg-BG">
                <a:solidFill>
                  <a:schemeClr val="bg1"/>
                </a:solidFill>
                <a:latin typeface="Arial" panose="020B0604020202020204" pitchFamily="34" charset="0"/>
                <a:ea typeface="Verdana" panose="020B0604030504040204" pitchFamily="34" charset="0"/>
                <a:cs typeface="Arial" panose="020B0604020202020204" pitchFamily="34" charset="0"/>
              </a:rPr>
              <a:t>Надежден ли е? Наистина ли е това, което мислите?</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bg-BG" sz="2000" b="1">
                <a:solidFill>
                  <a:srgbClr val="AAFAC8"/>
                </a:solidFill>
                <a:latin typeface="Arial" panose="020B0604020202020204" pitchFamily="34" charset="0"/>
                <a:ea typeface="Verdana" panose="020B0604030504040204" pitchFamily="34" charset="0"/>
                <a:cs typeface="Arial" panose="020B0604020202020204" pitchFamily="34" charset="0"/>
              </a:rPr>
              <a:t>Автор</a:t>
            </a:r>
            <a:br>
              <a:rPr lang="bg-BG">
                <a:solidFill>
                  <a:schemeClr val="bg1"/>
                </a:solidFill>
                <a:latin typeface="Arial" panose="020B0604020202020204" pitchFamily="34" charset="0"/>
                <a:ea typeface="Verdana" panose="020B0604030504040204" pitchFamily="34" charset="0"/>
                <a:cs typeface="Arial" panose="020B0604020202020204" pitchFamily="34" charset="0"/>
              </a:rPr>
            </a:br>
            <a:r>
              <a:rPr lang="bg-BG">
                <a:solidFill>
                  <a:schemeClr val="bg1"/>
                </a:solidFill>
                <a:latin typeface="Arial" panose="020B0604020202020204" pitchFamily="34" charset="0"/>
                <a:ea typeface="Verdana" panose="020B0604030504040204" pitchFamily="34" charset="0"/>
                <a:cs typeface="Arial" panose="020B0604020202020204" pitchFamily="34" charset="0"/>
              </a:rPr>
              <a:t>Надежден/квалифициран ли е той?</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bg-BG" sz="2000" b="1">
                <a:solidFill>
                  <a:srgbClr val="AAFAC8"/>
                </a:solidFill>
                <a:latin typeface="Arial" panose="020B0604020202020204" pitchFamily="34" charset="0"/>
                <a:ea typeface="Verdana" panose="020B0604030504040204" pitchFamily="34" charset="0"/>
                <a:cs typeface="Arial" panose="020B0604020202020204" pitchFamily="34" charset="0"/>
              </a:rPr>
              <a:t>Дата</a:t>
            </a:r>
            <a:br>
              <a:rPr lang="bg-BG" b="1">
                <a:solidFill>
                  <a:schemeClr val="bg1"/>
                </a:solidFill>
                <a:latin typeface="Arial" panose="020B0604020202020204" pitchFamily="34" charset="0"/>
                <a:ea typeface="Verdana" panose="020B0604030504040204" pitchFamily="34" charset="0"/>
                <a:cs typeface="Arial" panose="020B0604020202020204" pitchFamily="34" charset="0"/>
              </a:rPr>
            </a:br>
            <a:r>
              <a:rPr lang="bg-BG">
                <a:solidFill>
                  <a:schemeClr val="bg1"/>
                </a:solidFill>
                <a:latin typeface="Arial" panose="020B0604020202020204" pitchFamily="34" charset="0"/>
                <a:ea typeface="Verdana" panose="020B0604030504040204" pitchFamily="34" charset="0"/>
                <a:cs typeface="Arial" panose="020B0604020202020204" pitchFamily="34" charset="0"/>
              </a:rPr>
              <a:t>Кога е публикуван материалът?</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587797" y="3767087"/>
            <a:ext cx="2278509" cy="954107"/>
          </a:xfrm>
          <a:prstGeom prst="rect">
            <a:avLst/>
          </a:prstGeom>
          <a:noFill/>
        </p:spPr>
        <p:txBody>
          <a:bodyPr wrap="square">
            <a:spAutoFit/>
          </a:bodyPr>
          <a:lstStyle/>
          <a:p>
            <a:pPr>
              <a:spcAft>
                <a:spcPts val="600"/>
              </a:spcAft>
            </a:pPr>
            <a:r>
              <a:rPr lang="bg-BG" sz="2000" b="1" dirty="0">
                <a:solidFill>
                  <a:srgbClr val="AAFAC8"/>
                </a:solidFill>
                <a:latin typeface="Arial" panose="020B0604020202020204" pitchFamily="34" charset="0"/>
                <a:ea typeface="Verdana" panose="020B0604030504040204" pitchFamily="34" charset="0"/>
                <a:cs typeface="Arial" panose="020B0604020202020204" pitchFamily="34" charset="0"/>
              </a:rPr>
              <a:t>Снимка</a:t>
            </a:r>
            <a:br>
              <a:rPr lang="bg-BG" dirty="0">
                <a:solidFill>
                  <a:schemeClr val="bg1"/>
                </a:solidFill>
                <a:latin typeface="Arial" panose="020B0604020202020204" pitchFamily="34" charset="0"/>
                <a:ea typeface="Verdana" panose="020B0604030504040204" pitchFamily="34" charset="0"/>
                <a:cs typeface="Arial" panose="020B0604020202020204" pitchFamily="34" charset="0"/>
              </a:rPr>
            </a:br>
            <a:r>
              <a:rPr lang="bg-BG" dirty="0">
                <a:solidFill>
                  <a:schemeClr val="bg1"/>
                </a:solidFill>
                <a:latin typeface="Arial" panose="020B0604020202020204" pitchFamily="34" charset="0"/>
                <a:ea typeface="Verdana" panose="020B0604030504040204" pitchFamily="34" charset="0"/>
                <a:cs typeface="Arial" panose="020B0604020202020204" pitchFamily="34" charset="0"/>
              </a:rPr>
              <a:t>Наистина ли показва това, което се твърди?</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5755" y="3767087"/>
            <a:ext cx="553805" cy="431186"/>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bg-BG">
                <a:solidFill>
                  <a:schemeClr val="bg1"/>
                </a:solidFill>
                <a:latin typeface="Arial" panose="020B0604020202020204" pitchFamily="34" charset="0"/>
                <a:ea typeface="Verdana" panose="020B0604030504040204" pitchFamily="34" charset="0"/>
                <a:cs typeface="Arial" panose="020B0604020202020204" pitchFamily="34" charset="0"/>
              </a:rPr>
              <a:t>Споделете какво сте научили с приятели и роднини, НО...</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bg-BG"/>
              <a:t>Как да реагираме на дезинформацията?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bg-BG"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bg-BG" sz="3200" b="1">
                <a:solidFill>
                  <a:srgbClr val="FBE110"/>
                </a:solidFill>
                <a:latin typeface="Arial" panose="020B0604020202020204" pitchFamily="34" charset="0"/>
                <a:ea typeface="Verdana" panose="020B0604030504040204" pitchFamily="34" charset="0"/>
                <a:cs typeface="Arial" panose="020B0604020202020204" pitchFamily="34" charset="0"/>
              </a:rPr>
              <a:t>Как можете ВИЕ да допринесете за борбата с дезинформацията?</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Не карайте хората  </a:t>
            </a:r>
            <a:br>
              <a:rPr kumimoji="0" lang="bg-BG"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bg-BG"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да се срамуват</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bg-BG">
                <a:solidFill>
                  <a:schemeClr val="bg1"/>
                </a:solidFill>
                <a:latin typeface="Arial" panose="020B0604020202020204" pitchFamily="34" charset="0"/>
                <a:ea typeface="Verdana" panose="020B0604030504040204" pitchFamily="34" charset="0"/>
                <a:cs typeface="Arial" panose="020B0604020202020204" pitchFamily="34" charset="0"/>
              </a:rPr>
              <a:t>Проявявайте съпричастност и се опитайте да разберете хората, които вярват в дезинформацията. Конфронтацията рядко убеждава хората!</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bg-BG" sz="2000" b="1">
                <a:solidFill>
                  <a:srgbClr val="FFFFFF"/>
                </a:solidFill>
                <a:latin typeface="Arial" panose="020B0604020202020204" pitchFamily="34" charset="0"/>
                <a:ea typeface="Verdana" panose="020B0604030504040204" pitchFamily="34" charset="0"/>
                <a:cs typeface="Arial" panose="020B0604020202020204" pitchFamily="34" charset="0"/>
              </a:rPr>
              <a:t>Споделете </a:t>
            </a:r>
            <a:br>
              <a:rPr lang="bg-BG"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bg-BG" sz="2000" b="1">
                <a:solidFill>
                  <a:srgbClr val="FFFFFF"/>
                </a:solidFill>
                <a:latin typeface="Arial" panose="020B0604020202020204" pitchFamily="34" charset="0"/>
                <a:ea typeface="Verdana" panose="020B0604030504040204" pitchFamily="34" charset="0"/>
                <a:cs typeface="Arial" panose="020B0604020202020204" pitchFamily="34" charset="0"/>
              </a:rPr>
              <a:t>с другите</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bg-BG" sz="2000" b="1">
                <a:solidFill>
                  <a:srgbClr val="FFFFFF"/>
                </a:solidFill>
                <a:latin typeface="Arial" panose="020B0604020202020204" pitchFamily="34" charset="0"/>
                <a:ea typeface="Verdana" panose="020B0604030504040204" pitchFamily="34" charset="0"/>
                <a:cs typeface="Arial" panose="020B0604020202020204" pitchFamily="34" charset="0"/>
              </a:rPr>
              <a:t>Не вярвайте на всичко чуто</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bg-BG">
                <a:solidFill>
                  <a:schemeClr val="bg1"/>
                </a:solidFill>
                <a:latin typeface="Arial" panose="020B0604020202020204" pitchFamily="34" charset="0"/>
                <a:ea typeface="Verdana" panose="020B0604030504040204" pitchFamily="34" charset="0"/>
                <a:cs typeface="Arial" panose="020B0604020202020204" pitchFamily="34" charset="0"/>
              </a:rPr>
              <a:t>Мислете критично, проверете източниците си и не забравяйте да се спрете и обмислите, преди да реагирате.</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2443606" y="827574"/>
            <a:ext cx="1145754"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749290"/>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5675" y="1754904"/>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49914" y="1907979"/>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bg-BG">
                <a:latin typeface="Arial"/>
                <a:ea typeface="Verdana"/>
                <a:cs typeface="Arial"/>
              </a:rPr>
              <a:t>Част 3:</a:t>
            </a:r>
            <a:r>
              <a:rPr lang="bg-BG" sz="1400">
                <a:latin typeface="Arial"/>
                <a:ea typeface="Verdana"/>
                <a:cs typeface="Arial"/>
              </a:rPr>
              <a:t> </a:t>
            </a:r>
            <a:r>
              <a:rPr lang="bg-BG" sz="1600">
                <a:latin typeface="Arial"/>
                <a:ea typeface="Verdana"/>
                <a:cs typeface="Arial"/>
              </a:rPr>
              <a:t>Как да реагираме на дезинформацията?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429402" y="1491546"/>
            <a:ext cx="6716440" cy="5370701"/>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bg-BG">
                <a:solidFill>
                  <a:schemeClr val="bg1"/>
                </a:solidFill>
                <a:latin typeface="Arial"/>
                <a:ea typeface="Verdana"/>
                <a:cs typeface="Arial"/>
              </a:rPr>
              <a:t>Международната мрежа за проверка на фактите предоставя </a:t>
            </a:r>
            <a:br>
              <a:rPr lang="bg-BG" dirty="0">
                <a:latin typeface="Arial" panose="020B0604020202020204" pitchFamily="34" charset="0"/>
                <a:ea typeface="Verdana" panose="020B0604030504040204" pitchFamily="34" charset="0"/>
                <a:cs typeface="Arial" panose="020B0604020202020204" pitchFamily="34" charset="0"/>
              </a:rPr>
            </a:br>
            <a:r>
              <a:rPr lang="bg-BG"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списък на организациите за проверка на факти</a:t>
            </a:r>
            <a:r>
              <a:rPr lang="bg-BG">
                <a:solidFill>
                  <a:schemeClr val="bg1"/>
                </a:solidFill>
                <a:latin typeface="Arial"/>
                <a:ea typeface="Verdana"/>
                <a:cs typeface="Arial"/>
              </a:rPr>
              <a:t>, които са се присъединили към </a:t>
            </a:r>
            <a:br>
              <a:rPr lang="bg-BG" dirty="0">
                <a:latin typeface="Arial" panose="020B0604020202020204" pitchFamily="34" charset="0"/>
                <a:ea typeface="Verdana" panose="020B0604030504040204" pitchFamily="34" charset="0"/>
                <a:cs typeface="Arial" panose="020B0604020202020204" pitchFamily="34" charset="0"/>
              </a:rPr>
            </a:br>
            <a:r>
              <a:rPr lang="bg-B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кодекса на принципите на Международната мрежа за проверка на факти (IFCN).</a:t>
            </a:r>
            <a:endParaRPr lang="bg-BG">
              <a:solidFill>
                <a:schemeClr val="bg1"/>
              </a:solidFill>
              <a:latin typeface="Arial"/>
              <a:ea typeface="Verdana"/>
              <a:cs typeface="Arial"/>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bg-BG"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Европейската мрежа от стандарти за проверка на фактите</a:t>
            </a:r>
            <a:endParaRPr lang="bg-BG"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bg-BG" dirty="0">
                <a:solidFill>
                  <a:schemeClr val="bg1"/>
                </a:solidFill>
                <a:latin typeface="Arial"/>
                <a:ea typeface="Verdana"/>
                <a:cs typeface="Arial"/>
              </a:rPr>
              <a:t>Търсене онлайн за проверка на факти за дадена тема или лице с </a:t>
            </a:r>
            <a:br>
              <a:rPr lang="bg-BG" dirty="0">
                <a:latin typeface="Arial" panose="020B0604020202020204" pitchFamily="34" charset="0"/>
                <a:ea typeface="Verdana" panose="020B0604030504040204" pitchFamily="34" charset="0"/>
                <a:cs typeface="Arial" panose="020B0604020202020204" pitchFamily="34" charset="0"/>
              </a:rPr>
            </a:br>
            <a:r>
              <a:rPr lang="bg-BG"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Google’s Fact Check Explorer</a:t>
            </a:r>
            <a:endParaRPr lang="bg-BG"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bg-BG" dirty="0">
                <a:solidFill>
                  <a:schemeClr val="bg1"/>
                </a:solidFill>
                <a:latin typeface="Arial"/>
                <a:ea typeface="Verdana"/>
                <a:cs typeface="Arial"/>
              </a:rPr>
              <a:t>Вижте оборването на дезинформация на </a:t>
            </a:r>
            <a:r>
              <a:rPr lang="bg-B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bg-BG" u="sng" dirty="0">
                <a:solidFill>
                  <a:schemeClr val="bg1"/>
                </a:solidFill>
                <a:latin typeface="Arial"/>
                <a:ea typeface="Verdana"/>
                <a:cs typeface="Arial"/>
              </a:rPr>
              <a:t> </a:t>
            </a:r>
            <a:endParaRPr lang="bg-BG"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bg-BG"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EDMO</a:t>
            </a:r>
            <a:r>
              <a:rPr lang="bg-BG" dirty="0">
                <a:solidFill>
                  <a:schemeClr val="bg1"/>
                </a:solidFill>
                <a:latin typeface="Arial" panose="020B0604020202020204" pitchFamily="34" charset="0"/>
                <a:ea typeface="Verdana" panose="020B0604030504040204" pitchFamily="34" charset="0"/>
                <a:cs typeface="Arial" panose="020B0604020202020204" pitchFamily="34" charset="0"/>
              </a:rPr>
              <a:t> (Европейската обсерватория за цифрови медии) наблюдава и реагира на дезинформацията чрез своите центрове в целия ЕС.</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3711468" y="3405093"/>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595710" y="651198"/>
            <a:ext cx="10409853" cy="757130"/>
          </a:xfrm>
          <a:prstGeom prst="rect">
            <a:avLst/>
          </a:prstGeom>
        </p:spPr>
        <p:txBody>
          <a:bodyPr wrap="square">
            <a:spAutoFit/>
          </a:bodyPr>
          <a:lstStyle/>
          <a:p>
            <a:pPr lvl="0" defTabSz="914400">
              <a:lnSpc>
                <a:spcPct val="90000"/>
              </a:lnSpc>
              <a:spcBef>
                <a:spcPts val="1000"/>
              </a:spcBef>
            </a:pPr>
            <a:r>
              <a:rPr lang="bg-BG" sz="4800" b="1" dirty="0">
                <a:solidFill>
                  <a:srgbClr val="AAFAC8"/>
                </a:solidFill>
                <a:latin typeface="Arial" panose="020B0604020202020204" pitchFamily="34" charset="0"/>
                <a:ea typeface="Verdana" panose="020B0604030504040204" pitchFamily="34" charset="0"/>
                <a:cs typeface="Arial" panose="020B0604020202020204" pitchFamily="34" charset="0"/>
              </a:rPr>
              <a:t>Проверители на факти</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bg-BG" b="1">
                <a:latin typeface="Arial" panose="020B0604020202020204" pitchFamily="34" charset="0"/>
              </a:rPr>
              <a:t>Какво ще научим?</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КАКВО</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е дезинформация?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KAK</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действа тя?</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bg-BG" sz="4800" b="1">
                <a:solidFill>
                  <a:schemeClr val="bg1"/>
                </a:solidFill>
                <a:latin typeface="Arial" panose="020B0604020202020204" pitchFamily="34" charset="0"/>
                <a:ea typeface="Verdana" panose="020B0604030504040204" pitchFamily="34" charset="0"/>
                <a:cs typeface="Arial" panose="020B0604020202020204" pitchFamily="34" charset="0"/>
              </a:rPr>
              <a:t>KAK</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bg-BG" b="1">
                <a:solidFill>
                  <a:srgbClr val="FFFFFF"/>
                </a:solidFill>
                <a:latin typeface="Arial" panose="020B0604020202020204" pitchFamily="34" charset="0"/>
                <a:ea typeface="Verdana" panose="020B0604030504040204" pitchFamily="34" charset="0"/>
                <a:cs typeface="Arial" panose="020B0604020202020204" pitchFamily="34" charset="0"/>
              </a:rPr>
              <a:t>да реагирам?</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bg-BG">
                <a:latin typeface="Arial"/>
                <a:ea typeface="Verdana"/>
                <a:cs typeface="Arial"/>
              </a:rPr>
              <a:t>Част 3:</a:t>
            </a:r>
            <a:r>
              <a:rPr lang="bg-BG" sz="1400">
                <a:latin typeface="Arial"/>
                <a:ea typeface="Verdana"/>
                <a:cs typeface="Arial"/>
              </a:rPr>
              <a:t> </a:t>
            </a:r>
            <a:r>
              <a:rPr lang="bg-BG" sz="1600">
                <a:latin typeface="Arial"/>
                <a:ea typeface="Verdana"/>
                <a:cs typeface="Arial"/>
              </a:rPr>
              <a:t>Как да реагираме на дезинформацията? </a:t>
            </a:r>
          </a:p>
        </p:txBody>
      </p:sp>
      <p:graphicFrame>
        <p:nvGraphicFramePr>
          <p:cNvPr id="3" name="Table 2"/>
          <p:cNvGraphicFramePr>
            <a:graphicFrameLocks noGrp="1"/>
          </p:cNvGraphicFramePr>
          <p:nvPr>
            <p:extLst>
              <p:ext uri="{D42A27DB-BD31-4B8C-83A1-F6EECF244321}">
                <p14:modId xmlns:p14="http://schemas.microsoft.com/office/powerpoint/2010/main" val="967296498"/>
              </p:ext>
            </p:extLst>
          </p:nvPr>
        </p:nvGraphicFramePr>
        <p:xfrm>
          <a:off x="2898549" y="2441207"/>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bg-BG" sz="1200" b="1" dirty="0">
                          <a:solidFill>
                            <a:schemeClr val="bg1"/>
                          </a:solidFill>
                          <a:latin typeface="Arial"/>
                          <a:ea typeface="Verdana"/>
                          <a:cs typeface="Arial"/>
                        </a:rPr>
                        <a:t>АВСТРИЯ и </a:t>
                      </a:r>
                      <a:r>
                        <a:rPr lang="bg-BG" sz="1200" b="1" baseline="0" dirty="0">
                          <a:solidFill>
                            <a:schemeClr val="bg1"/>
                          </a:solidFill>
                          <a:latin typeface="Arial"/>
                          <a:ea typeface="Verdana"/>
                          <a:cs typeface="Arial"/>
                        </a:rPr>
                        <a:t>ГЕРМАНИЯ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dirty="0">
                          <a:solidFill>
                            <a:schemeClr val="bg1"/>
                          </a:solidFill>
                          <a:latin typeface="Arial"/>
                          <a:ea typeface="Verdana"/>
                          <a:cs typeface="Arial"/>
                        </a:rPr>
                        <a:t>ДАНИЯ, ФИНЛАНДИЯ и ШВЕЦИЯ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bg-BG"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bg-BG" sz="1200" b="1" dirty="0">
                          <a:solidFill>
                            <a:schemeClr val="bg1"/>
                          </a:solidFill>
                          <a:latin typeface="Arial"/>
                          <a:ea typeface="Verdana"/>
                          <a:cs typeface="Arial"/>
                        </a:rPr>
                        <a:t>БЕЛГИЯ и НИДЕРЛАНДИЯ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dirty="0">
                          <a:solidFill>
                            <a:schemeClr val="bg1"/>
                          </a:solidFill>
                          <a:latin typeface="Arial"/>
                          <a:ea typeface="Verdana"/>
                          <a:cs typeface="Arial"/>
                        </a:rPr>
                        <a:t>ЕСТОНИЯ, ЛАТВИЯ и ЛИТВА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bg-BG"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bg-BG" sz="1200" b="1" dirty="0">
                          <a:solidFill>
                            <a:schemeClr val="bg1"/>
                          </a:solidFill>
                          <a:latin typeface="Arial"/>
                          <a:ea typeface="Verdana"/>
                          <a:cs typeface="Arial"/>
                        </a:rPr>
                        <a:t>БЕЛГИЯ и ЛЮКСЕМБУРГ</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dirty="0">
                          <a:solidFill>
                            <a:schemeClr val="bg1"/>
                          </a:solidFill>
                          <a:latin typeface="Arial"/>
                          <a:ea typeface="Verdana"/>
                          <a:cs typeface="Arial"/>
                        </a:rPr>
                        <a:t>ФРАНЦИЯ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bg-BG"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bg-BG" sz="1200" b="1" dirty="0">
                          <a:solidFill>
                            <a:schemeClr val="bg1"/>
                          </a:solidFill>
                          <a:latin typeface="Arial"/>
                          <a:ea typeface="Verdana"/>
                          <a:cs typeface="Arial"/>
                        </a:rPr>
                        <a:t>БЪЛГАРИЯ и РУМЪНИЯ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dirty="0">
                          <a:solidFill>
                            <a:schemeClr val="bg1"/>
                          </a:solidFill>
                          <a:latin typeface="Arial"/>
                          <a:ea typeface="Verdana"/>
                          <a:cs typeface="Arial"/>
                        </a:rPr>
                        <a:t>УНГАРИЯ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bg-BG"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bg-BG" sz="1200" b="1" dirty="0">
                          <a:solidFill>
                            <a:schemeClr val="bg1"/>
                          </a:solidFill>
                          <a:latin typeface="Arial"/>
                          <a:ea typeface="Verdana"/>
                          <a:cs typeface="Arial"/>
                        </a:rPr>
                        <a:t>ХЪРВАТИЯ и СЛОВЕНИЯ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dirty="0">
                          <a:solidFill>
                            <a:schemeClr val="bg1"/>
                          </a:solidFill>
                          <a:latin typeface="Arial"/>
                          <a:ea typeface="Verdana"/>
                          <a:cs typeface="Arial"/>
                        </a:rPr>
                        <a:t>ИРЛАНДИЯ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bg-BG"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bg-BG" sz="1200" b="1" dirty="0">
                          <a:solidFill>
                            <a:schemeClr val="bg1"/>
                          </a:solidFill>
                          <a:latin typeface="Arial"/>
                          <a:ea typeface="Verdana"/>
                          <a:cs typeface="Arial"/>
                        </a:rPr>
                        <a:t>КИПЪР, ГЪРЦИЯ и МАЛТА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dirty="0">
                          <a:solidFill>
                            <a:schemeClr val="bg1"/>
                          </a:solidFill>
                          <a:latin typeface="Arial"/>
                          <a:ea typeface="Verdana"/>
                          <a:cs typeface="Arial"/>
                        </a:rPr>
                        <a:t>ИТАЛИЯ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bg-BG"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bg-BG" sz="1200" b="1" dirty="0">
                          <a:solidFill>
                            <a:schemeClr val="bg1"/>
                          </a:solidFill>
                          <a:latin typeface="Arial"/>
                          <a:ea typeface="Verdana"/>
                          <a:cs typeface="Arial"/>
                        </a:rPr>
                        <a:t>ЧЕХИЯ, СЛОВАКИЯ и ПОЛША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bg-BG" sz="1200" b="1" dirty="0">
                          <a:solidFill>
                            <a:schemeClr val="bg1"/>
                          </a:solidFill>
                          <a:latin typeface="Arial"/>
                          <a:ea typeface="Verdana"/>
                          <a:cs typeface="Arial"/>
                        </a:rPr>
                        <a:t>ПОРТУГАЛИЯ и ИСПАНИЯ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bg-BG"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582047" y="442309"/>
            <a:ext cx="10409853" cy="757130"/>
          </a:xfrm>
          <a:prstGeom prst="rect">
            <a:avLst/>
          </a:prstGeom>
        </p:spPr>
        <p:txBody>
          <a:bodyPr wrap="square">
            <a:spAutoFit/>
          </a:bodyPr>
          <a:lstStyle/>
          <a:p>
            <a:pPr lvl="0" defTabSz="914400">
              <a:lnSpc>
                <a:spcPct val="90000"/>
              </a:lnSpc>
              <a:spcBef>
                <a:spcPts val="1000"/>
              </a:spcBef>
            </a:pPr>
            <a:r>
              <a:rPr lang="bg-BG" sz="4800" b="1" dirty="0">
                <a:solidFill>
                  <a:srgbClr val="AAFAC8"/>
                </a:solidFill>
                <a:latin typeface="Arial" panose="020B0604020202020204" pitchFamily="34" charset="0"/>
                <a:ea typeface="Verdana" panose="020B0604030504040204" pitchFamily="34" charset="0"/>
                <a:cs typeface="Arial" panose="020B0604020202020204" pitchFamily="34" charset="0"/>
              </a:rPr>
              <a:t>Национални ресурси за проверка на фактите</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bg-BG">
                <a:latin typeface="Arial"/>
                <a:ea typeface="Verdana"/>
                <a:cs typeface="Arial"/>
              </a:rPr>
              <a:t>Част 3:</a:t>
            </a:r>
            <a:r>
              <a:rPr lang="bg-BG" sz="1400">
                <a:latin typeface="Arial"/>
                <a:ea typeface="Verdana"/>
                <a:cs typeface="Arial"/>
              </a:rPr>
              <a:t> </a:t>
            </a:r>
            <a:r>
              <a:rPr lang="bg-BG" sz="1600">
                <a:latin typeface="Arial"/>
                <a:ea typeface="Verdana"/>
                <a:cs typeface="Arial"/>
              </a:rPr>
              <a:t>Как да реагираме на дезинформацията?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982216" y="492798"/>
            <a:ext cx="5956151" cy="2170463"/>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bg-BG"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КАКВИ ДЕЙСТВИЯ</a:t>
            </a:r>
            <a:r>
              <a:rPr kumimoji="0" lang="bg-BG"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bg-BG"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ПРЕДПРИЕМА ЕС?</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bg-BG" sz="2000" b="1">
                <a:solidFill>
                  <a:srgbClr val="FFFF00"/>
                </a:solidFill>
                <a:latin typeface="Arial" panose="020B0604020202020204" pitchFamily="34" charset="0"/>
                <a:ea typeface="Verdana"/>
                <a:cs typeface="Arial" panose="020B0604020202020204" pitchFamily="34" charset="0"/>
              </a:rPr>
              <a:t>Повишаване на осведомеността и комуникация</a:t>
            </a:r>
            <a:br>
              <a:rPr lang="bg-BG" b="1">
                <a:solidFill>
                  <a:srgbClr val="FFFF00"/>
                </a:solidFill>
                <a:latin typeface="Arial" panose="020B0604020202020204" pitchFamily="34" charset="0"/>
                <a:ea typeface="Verdana"/>
                <a:cs typeface="Arial" panose="020B0604020202020204" pitchFamily="34" charset="0"/>
              </a:rPr>
            </a:br>
            <a:r>
              <a:rPr lang="bg-BG">
                <a:solidFill>
                  <a:schemeClr val="bg1"/>
                </a:solidFill>
                <a:latin typeface="Arial" panose="020B0604020202020204" pitchFamily="34" charset="0"/>
                <a:ea typeface="Verdana"/>
                <a:cs typeface="Arial" panose="020B0604020202020204" pitchFamily="34" charset="0"/>
              </a:rPr>
              <a:t>(напр. предлагане на надеждна информация, изобличаване и предотвратяване на дезинформацията)</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354217"/>
          </a:xfrm>
          <a:prstGeom prst="rect">
            <a:avLst/>
          </a:prstGeom>
        </p:spPr>
        <p:txBody>
          <a:bodyPr wrap="square" lIns="91440" tIns="45720" rIns="91440" bIns="45720" anchor="t">
            <a:spAutoFit/>
          </a:bodyPr>
          <a:lstStyle/>
          <a:p>
            <a:r>
              <a:rPr lang="bg-BG" sz="2000" b="1" dirty="0">
                <a:solidFill>
                  <a:srgbClr val="FFFF00"/>
                </a:solidFill>
                <a:latin typeface="Arial"/>
                <a:ea typeface="Verdana"/>
                <a:cs typeface="Arial"/>
              </a:rPr>
              <a:t>Работа с партньори </a:t>
            </a:r>
            <a:br>
              <a:rPr lang="bg-BG" b="1" dirty="0">
                <a:latin typeface="Arial" panose="020B0604020202020204" pitchFamily="34" charset="0"/>
                <a:ea typeface="Verdana"/>
                <a:cs typeface="Arial" panose="020B0604020202020204" pitchFamily="34" charset="0"/>
              </a:rPr>
            </a:br>
            <a:r>
              <a:rPr lang="bg-BG" dirty="0">
                <a:solidFill>
                  <a:schemeClr val="bg1"/>
                </a:solidFill>
                <a:latin typeface="Arial"/>
                <a:ea typeface="Verdana"/>
                <a:cs typeface="Arial"/>
              </a:rPr>
              <a:t>(напр. държави от ЕС и други държави, международни организации)</a:t>
            </a:r>
            <a:br>
              <a:rPr lang="bg-BG" b="1" dirty="0">
                <a:latin typeface="Arial" panose="020B0604020202020204" pitchFamily="34" charset="0"/>
                <a:ea typeface="Verdana" panose="020B0604030504040204" pitchFamily="34" charset="0"/>
                <a:cs typeface="Arial" panose="020B0604020202020204" pitchFamily="34" charset="0"/>
              </a:rPr>
            </a:br>
            <a:endParaRPr lang="bg-BG"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bg-BG" sz="2000" b="1">
                <a:solidFill>
                  <a:srgbClr val="FFFF00"/>
                </a:solidFill>
                <a:latin typeface="Arial" panose="020B0604020202020204" pitchFamily="34" charset="0"/>
                <a:ea typeface="Verdana" panose="020B0604030504040204" pitchFamily="34" charset="0"/>
                <a:cs typeface="Arial" panose="020B0604020202020204" pitchFamily="34" charset="0"/>
              </a:rPr>
              <a:t>Насърчаване на достъпа до информация</a:t>
            </a:r>
            <a:br>
              <a:rPr lang="bg-BG" b="1">
                <a:solidFill>
                  <a:srgbClr val="FFFF00"/>
                </a:solidFill>
                <a:latin typeface="Arial" panose="020B0604020202020204" pitchFamily="34" charset="0"/>
                <a:ea typeface="Verdana" panose="020B0604030504040204" pitchFamily="34" charset="0"/>
                <a:cs typeface="Arial" panose="020B0604020202020204" pitchFamily="34" charset="0"/>
              </a:rPr>
            </a:br>
            <a:r>
              <a:rPr lang="bg-BG">
                <a:solidFill>
                  <a:schemeClr val="bg1"/>
                </a:solidFill>
                <a:latin typeface="Arial" panose="020B0604020202020204" pitchFamily="34" charset="0"/>
                <a:ea typeface="Verdana" panose="020B0604030504040204" pitchFamily="34" charset="0"/>
                <a:cs typeface="Arial" panose="020B0604020202020204" pitchFamily="34" charset="0"/>
              </a:rPr>
              <a:t>(напр. подкрепа за медийната грамотност, независимите медии и проверителите на факти)</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bg-BG" sz="2000" b="1">
                <a:solidFill>
                  <a:srgbClr val="FFFF00"/>
                </a:solidFill>
                <a:latin typeface="Arial" panose="020B0604020202020204" pitchFamily="34" charset="0"/>
                <a:ea typeface="Verdana" panose="020B0604030504040204" pitchFamily="34" charset="0"/>
                <a:cs typeface="Arial" panose="020B0604020202020204" pitchFamily="34" charset="0"/>
              </a:rPr>
              <a:t>Работа с платформи на социалните медии</a:t>
            </a:r>
            <a:br>
              <a:rPr lang="bg-BG" b="1">
                <a:solidFill>
                  <a:srgbClr val="FFFF00"/>
                </a:solidFill>
                <a:latin typeface="Arial" panose="020B0604020202020204" pitchFamily="34" charset="0"/>
                <a:ea typeface="Verdana" panose="020B0604030504040204" pitchFamily="34" charset="0"/>
                <a:cs typeface="Arial" panose="020B0604020202020204" pitchFamily="34" charset="0"/>
              </a:rPr>
            </a:br>
            <a:r>
              <a:rPr lang="bg-BG">
                <a:solidFill>
                  <a:schemeClr val="bg1"/>
                </a:solidFill>
                <a:latin typeface="Arial" panose="020B0604020202020204" pitchFamily="34" charset="0"/>
                <a:ea typeface="Verdana" panose="020B0604030504040204" pitchFamily="34" charset="0"/>
                <a:cs typeface="Arial" panose="020B0604020202020204" pitchFamily="34" charset="0"/>
              </a:rPr>
              <a:t>(напр. да се сведе до минимум разпространението на невярна или вредна информация и да се защитят потребителите)</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55124" y="1116101"/>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bg-BG"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ЧАСТ 4 </a:t>
            </a:r>
          </a:p>
          <a:p>
            <a:r>
              <a:rPr lang="bg-BG" sz="5400" b="1">
                <a:solidFill>
                  <a:schemeClr val="bg1"/>
                </a:solidFill>
                <a:latin typeface="Arial" panose="020B0604020202020204" pitchFamily="34" charset="0"/>
                <a:ea typeface="Verdana" panose="020B0604030504040204" pitchFamily="34" charset="0"/>
                <a:cs typeface="Arial" panose="020B0604020202020204" pitchFamily="34" charset="0"/>
              </a:rPr>
              <a:t>Практика</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bg-BG">
                <a:latin typeface="Arial"/>
                <a:ea typeface="Verdana"/>
                <a:cs typeface="Arial"/>
              </a:rPr>
              <a:t>Част 4:</a:t>
            </a:r>
            <a:r>
              <a:rPr lang="bg-BG" sz="1400">
                <a:latin typeface="Arial"/>
                <a:ea typeface="Verdana"/>
                <a:cs typeface="Arial"/>
              </a:rPr>
              <a:t> </a:t>
            </a:r>
            <a:r>
              <a:rPr lang="bg-BG" b="1">
                <a:latin typeface="Arial"/>
                <a:ea typeface="Verdana"/>
                <a:cs typeface="Arial"/>
              </a:rPr>
              <a:t>Практика</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Разделете се на групи</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bg-BG" b="1">
                <a:solidFill>
                  <a:schemeClr val="bg1"/>
                </a:solidFill>
                <a:latin typeface="Arial" panose="020B0604020202020204" pitchFamily="34" charset="0"/>
                <a:ea typeface="Verdana" panose="020B0604030504040204" pitchFamily="34" charset="0"/>
                <a:cs typeface="Arial" panose="020B0604020202020204" pitchFamily="34" charset="0"/>
              </a:rPr>
              <a:t>Подгответе работата по казуси и задачите</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bg-BG" b="1">
                <a:solidFill>
                  <a:schemeClr val="bg1"/>
                </a:solidFill>
                <a:latin typeface="Arial" panose="020B0604020202020204" pitchFamily="34" charset="0"/>
                <a:ea typeface="Verdana" panose="020B0604030504040204" pitchFamily="34" charset="0"/>
                <a:cs typeface="Arial" panose="020B0604020202020204" pitchFamily="34" charset="0"/>
              </a:rPr>
              <a:t>Подгответе презентация</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bg-BG">
                <a:latin typeface="Arial"/>
                <a:ea typeface="Verdana"/>
                <a:cs typeface="Arial"/>
              </a:rPr>
              <a:t>Част 4:</a:t>
            </a:r>
            <a:r>
              <a:rPr lang="bg-BG" sz="1400">
                <a:latin typeface="Arial"/>
                <a:ea typeface="Verdana"/>
                <a:cs typeface="Arial"/>
              </a:rPr>
              <a:t> </a:t>
            </a:r>
            <a:r>
              <a:rPr lang="bg-BG">
                <a:latin typeface="Arial"/>
                <a:ea typeface="Verdana"/>
                <a:cs typeface="Arial"/>
              </a:rPr>
              <a:t>Практика</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816156"/>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bg-BG" b="1" u="sng" dirty="0">
                <a:solidFill>
                  <a:srgbClr val="FFEC00"/>
                </a:solidFill>
                <a:latin typeface="Arial"/>
                <a:ea typeface="Verdana"/>
                <a:cs typeface="Arial"/>
                <a:hlinkClick r:id="rId3"/>
              </a:rPr>
              <a:t>The Bad News Game</a:t>
            </a:r>
            <a:r>
              <a:rPr lang="bg-BG" b="1" u="sng" dirty="0">
                <a:solidFill>
                  <a:srgbClr val="FFEC00"/>
                </a:solidFill>
                <a:latin typeface="Arial"/>
                <a:ea typeface="Verdana"/>
                <a:cs typeface="Arial"/>
              </a:rPr>
              <a:t> </a:t>
            </a:r>
            <a:endParaRPr lang="bg-BG"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bg-BG" sz="1600" dirty="0">
                <a:solidFill>
                  <a:schemeClr val="bg1"/>
                </a:solidFill>
                <a:latin typeface="Arial"/>
                <a:ea typeface="Verdana"/>
                <a:cs typeface="Arial"/>
              </a:rPr>
              <a:t>(достъпна на няколко езика, за деца на възраст 14 години и по-големи); играете ролята на лице, което разпространява невярна информация онлайн. </a:t>
            </a:r>
            <a:endParaRPr lang="bg-BG" sz="16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bg-BG" b="1" u="sng" dirty="0">
                <a:solidFill>
                  <a:srgbClr val="FFEC00"/>
                </a:solidFill>
                <a:latin typeface="Arial"/>
                <a:ea typeface="Verdana"/>
                <a:cs typeface="Arial"/>
                <a:hlinkClick r:id="rId4"/>
              </a:rPr>
              <a:t>Bad News Game for Kids</a:t>
            </a:r>
            <a:r>
              <a:rPr lang="bg-BG" b="1" u="sng" dirty="0">
                <a:solidFill>
                  <a:srgbClr val="FFEC00"/>
                </a:solidFill>
                <a:latin typeface="Arial"/>
                <a:ea typeface="Verdana"/>
                <a:cs typeface="Arial"/>
              </a:rPr>
              <a:t> </a:t>
            </a:r>
            <a:endParaRPr lang="bg-BG"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bg-BG" sz="1600" dirty="0">
                <a:solidFill>
                  <a:schemeClr val="bg1"/>
                </a:solidFill>
                <a:latin typeface="Arial"/>
                <a:ea typeface="Verdana"/>
                <a:cs typeface="Arial"/>
              </a:rPr>
              <a:t>(достъпна на по-малко езици, за деца на възраст 8 години и по-големи)</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bg-BG" sz="3200" b="1">
                <a:solidFill>
                  <a:srgbClr val="FBE110"/>
                </a:solidFill>
                <a:latin typeface="Arial" panose="020B0604020202020204" pitchFamily="34" charset="0"/>
                <a:ea typeface="Verdana" panose="020B0604030504040204" pitchFamily="34" charset="0"/>
                <a:cs typeface="Arial" panose="020B0604020202020204" pitchFamily="34" charset="0"/>
              </a:rPr>
              <a:t>Проверете чрез игра какво сте научили</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671227"/>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bg-BG" b="1" u="sng" dirty="0">
                <a:solidFill>
                  <a:srgbClr val="FFEC00"/>
                </a:solidFill>
                <a:latin typeface="Arial"/>
                <a:ea typeface="Verdana"/>
                <a:cs typeface="Arial"/>
                <a:hlinkClick r:id="rId6"/>
              </a:rPr>
              <a:t>Cat Park</a:t>
            </a:r>
            <a:r>
              <a:rPr lang="bg-BG" b="1" u="sng" dirty="0">
                <a:solidFill>
                  <a:srgbClr val="FFEC00"/>
                </a:solidFill>
                <a:latin typeface="Arial"/>
                <a:ea typeface="Verdana"/>
                <a:cs typeface="Arial"/>
              </a:rPr>
              <a:t> </a:t>
            </a:r>
            <a:endParaRPr lang="bg-BG"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bg-BG" sz="1600" dirty="0">
                <a:solidFill>
                  <a:schemeClr val="bg1"/>
                </a:solidFill>
                <a:latin typeface="Arial"/>
                <a:ea typeface="Verdana"/>
                <a:cs typeface="Arial"/>
              </a:rPr>
              <a:t>(на английски, френски, нидерландски и руски; за деца на възраст над 15 години); възложена ви е задачата да настроите обществеността срещу планиран парк, като използвате общи техники за дезинформация.</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bg-BG" sz="900">
                <a:solidFill>
                  <a:schemeClr val="bg1"/>
                </a:solidFill>
                <a:latin typeface="Arial"/>
                <a:ea typeface="Arial"/>
                <a:cs typeface="Arial"/>
                <a:sym typeface="Arial"/>
              </a:rPr>
              <a:t>Източници: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ea typeface="Arial"/>
                <a:cs typeface="Arial" panose="020B0604020202020204" pitchFamily="34" charset="0"/>
                <a:sym typeface="Arial"/>
              </a:rPr>
              <a:t>Илюстрации от upklyak на Freepik (слайдове 1,2,3,7,9,10,15,16,18,19,20,22,23,24)</a:t>
            </a:r>
          </a:p>
          <a:p>
            <a:pPr marL="342900" lvl="0" indent="-180000">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ea typeface="Arial"/>
                <a:cs typeface="Arial" panose="020B0604020202020204" pitchFamily="34" charset="0"/>
                <a:sym typeface="Arial"/>
              </a:rPr>
              <a:t>Слайд 4: </a:t>
            </a:r>
          </a:p>
          <a:p>
            <a:pPr marL="803275" lvl="1" indent="-179388" defTabSz="401638">
              <a:lnSpc>
                <a:spcPct val="107000"/>
              </a:lnSpc>
              <a:buFont typeface="Symbol" panose="05050102010706020507" pitchFamily="18" charset="2"/>
              <a:buChar char=""/>
              <a:tabLst>
                <a:tab pos="180000" algn="l"/>
                <a:tab pos="457200" algn="l"/>
              </a:tabLst>
            </a:pPr>
            <a:r>
              <a:rPr lang="bg-BG" sz="900">
                <a:solidFill>
                  <a:schemeClr val="bg1"/>
                </a:solidFill>
                <a:effectLst/>
                <a:latin typeface="Arial" panose="020B0604020202020204" pitchFamily="34" charset="0"/>
                <a:ea typeface="Calibri" panose="020F0502020204030204" pitchFamily="34" charset="0"/>
                <a:cs typeface="Arial" panose="020B0604020202020204" pitchFamily="34" charset="0"/>
              </a:rPr>
              <a:t>Публикация в социалните медии за среща между Оливия Родриго и Сабрина Карпентър: </a:t>
            </a:r>
            <a:r>
              <a:rPr lang="bg-BG"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bg-BG" sz="900">
                <a:solidFill>
                  <a:schemeClr val="bg1"/>
                </a:solidFill>
                <a:effectLst/>
                <a:latin typeface="Arial" panose="020B0604020202020204" pitchFamily="34" charset="0"/>
                <a:ea typeface="Calibri" panose="020F0502020204030204" pitchFamily="34" charset="0"/>
                <a:cs typeface="Arial" panose="020B0604020202020204" pitchFamily="34" charset="0"/>
              </a:rPr>
              <a:t>Видеоматериал за задействането на „Железния купол“: </a:t>
            </a:r>
            <a:r>
              <a:rPr lang="bg-BG"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on X: "</a:t>
            </a:r>
            <a:r>
              <a:rPr lang="bg-BG"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bg-BG"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bg-BG"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bg-BG"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bg-BG"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bg-BG"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bg-BG" sz="900">
                <a:solidFill>
                  <a:schemeClr val="bg1"/>
                </a:solidFill>
                <a:effectLst/>
                <a:latin typeface="Arial" panose="020B0604020202020204" pitchFamily="34" charset="0"/>
                <a:ea typeface="Calibri" panose="020F0502020204030204" pitchFamily="34" charset="0"/>
                <a:cs typeface="Arial" panose="020B0604020202020204" pitchFamily="34" charset="0"/>
              </a:rPr>
              <a:t>Фалшива корица на списание „Форбс“: </a:t>
            </a:r>
            <a:r>
              <a:rPr lang="bg-BG"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bg-BG" sz="900">
                <a:solidFill>
                  <a:schemeClr val="bg1"/>
                </a:solidFill>
                <a:effectLst/>
                <a:latin typeface="Arial" panose="020B0604020202020204" pitchFamily="34" charset="0"/>
                <a:ea typeface="Calibri" panose="020F0502020204030204" pitchFamily="34" charset="0"/>
                <a:cs typeface="Arial" panose="020B0604020202020204" pitchFamily="34" charset="0"/>
              </a:rPr>
              <a:t>Слайд 6: </a:t>
            </a:r>
            <a:r>
              <a:rPr lang="bg-BG" sz="900">
                <a:solidFill>
                  <a:schemeClr val="bg1"/>
                </a:solidFill>
                <a:latin typeface="Arial" panose="020B0604020202020204" pitchFamily="34" charset="0"/>
                <a:ea typeface="Calibri" panose="020F0502020204030204" pitchFamily="34" charset="0"/>
                <a:cs typeface="Arial" panose="020B0604020202020204" pitchFamily="34" charset="0"/>
              </a:rPr>
              <a:t>Изображение на папа Франциск вляво © Pablo Xavier, изображение на папа Франциск вдясно © Mazur/catholicnews.org.uk</a:t>
            </a:r>
          </a:p>
          <a:p>
            <a:pPr marL="342900" indent="-180000">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cs typeface="Arial" panose="020B0604020202020204" pitchFamily="34" charset="0"/>
              </a:rPr>
              <a:t>Слайд 8: StopFake: </a:t>
            </a:r>
            <a:r>
              <a:rPr lang="bg-BG"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bg-BG" sz="900">
                <a:solidFill>
                  <a:schemeClr val="bg1"/>
                </a:solidFill>
                <a:latin typeface="Arial" panose="020B0604020202020204" pitchFamily="34" charset="0"/>
                <a:cs typeface="Arial" panose="020B0604020202020204" pitchFamily="34" charset="0"/>
              </a:rPr>
              <a:t>/  , </a:t>
            </a:r>
            <a:r>
              <a:rPr lang="bg-BG" sz="900" b="0">
                <a:solidFill>
                  <a:schemeClr val="bg1"/>
                </a:solidFill>
                <a:effectLst/>
                <a:latin typeface="Arial" panose="020B0604020202020204" pitchFamily="34" charset="0"/>
                <a:cs typeface="Arial" panose="020B0604020202020204" pitchFamily="34" charset="0"/>
              </a:rPr>
              <a:t>източник на снимките – </a:t>
            </a:r>
            <a:r>
              <a:rPr lang="bg-BG"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bg-BG" sz="900" b="0">
                <a:solidFill>
                  <a:schemeClr val="bg1"/>
                </a:solidFill>
                <a:effectLst/>
                <a:latin typeface="Arial" panose="020B0604020202020204" pitchFamily="34" charset="0"/>
                <a:cs typeface="Arial" panose="020B0604020202020204" pitchFamily="34" charset="0"/>
              </a:rPr>
              <a:t>, </a:t>
            </a:r>
            <a:r>
              <a:rPr lang="bg-BG"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bg-BG" sz="900" b="0">
                <a:solidFill>
                  <a:schemeClr val="bg1"/>
                </a:solidFill>
                <a:effectLst/>
                <a:latin typeface="Arial" panose="020B0604020202020204" pitchFamily="34" charset="0"/>
                <a:cs typeface="Arial" panose="020B0604020202020204" pitchFamily="34" charset="0"/>
              </a:rPr>
              <a:t>, </a:t>
            </a:r>
            <a:r>
              <a:rPr lang="bg-BG"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bg-BG" sz="900" b="0">
                <a:solidFill>
                  <a:schemeClr val="bg1"/>
                </a:solidFill>
                <a:effectLst/>
                <a:latin typeface="Arial" panose="020B0604020202020204" pitchFamily="34" charset="0"/>
                <a:cs typeface="Arial" panose="020B0604020202020204" pitchFamily="34" charset="0"/>
              </a:rPr>
              <a:t>, </a:t>
            </a:r>
            <a:r>
              <a:rPr lang="bg-BG"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bg-BG"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cs typeface="Arial" panose="020B0604020202020204" pitchFamily="34" charset="0"/>
              </a:rPr>
              <a:t>Слайд 11: </a:t>
            </a:r>
          </a:p>
          <a:p>
            <a:pPr marL="803275" lvl="1" indent="-174625">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bg-BG"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cs typeface="Arial" panose="020B0604020202020204" pitchFamily="34" charset="0"/>
              </a:rPr>
              <a:t>Слайд 12: </a:t>
            </a:r>
          </a:p>
          <a:p>
            <a:pPr marL="803275" lvl="1" indent="-174625">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cs typeface="Arial" panose="020B0604020202020204" pitchFamily="34" charset="0"/>
              </a:rPr>
              <a:t>Снимка на вестници ©Adobe Stock</a:t>
            </a:r>
          </a:p>
          <a:p>
            <a:pPr marL="803275" lvl="1" indent="-174625">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ea typeface="Calibri" panose="020F0502020204030204" pitchFamily="34" charset="0"/>
                <a:cs typeface="Arial" panose="020B0604020202020204" pitchFamily="34" charset="0"/>
              </a:rPr>
              <a:t>Снимка на 5G: </a:t>
            </a:r>
            <a:r>
              <a:rPr lang="bg-BG" sz="900">
                <a:effectLst/>
                <a:latin typeface="Arial" panose="020B0604020202020204" pitchFamily="34" charset="0"/>
                <a:ea typeface="Calibri" panose="020F0502020204030204" pitchFamily="34" charset="0"/>
                <a:cs typeface="Arial" panose="020B0604020202020204" pitchFamily="34" charset="0"/>
              </a:rPr>
              <a:t> </a:t>
            </a:r>
            <a:r>
              <a:rPr lang="bg-BG"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cs typeface="Arial" panose="020B0604020202020204" pitchFamily="34" charset="0"/>
              </a:rPr>
              <a:t>Слайд 13: </a:t>
            </a:r>
            <a:r>
              <a:rPr lang="bg-BG"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bg-BG"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bg-BG" sz="900">
                <a:solidFill>
                  <a:schemeClr val="bg1"/>
                </a:solidFill>
                <a:latin typeface="Arial" panose="020B0604020202020204" pitchFamily="34" charset="0"/>
                <a:ea typeface="Calibri" panose="020F0502020204030204" pitchFamily="34" charset="0"/>
                <a:cs typeface="Arial" panose="020B0604020202020204" pitchFamily="34" charset="0"/>
              </a:rPr>
              <a:t>Слайд 14: </a:t>
            </a:r>
            <a:r>
              <a:rPr lang="bg-BG"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bg-BG" sz="800" b="1">
                <a:solidFill>
                  <a:schemeClr val="bg1"/>
                </a:solidFill>
                <a:latin typeface="Arial"/>
                <a:ea typeface="Arial"/>
                <a:cs typeface="Arial"/>
                <a:sym typeface="Arial"/>
              </a:rPr>
              <a:t>© Европейски съюз, 2024 г.</a:t>
            </a:r>
          </a:p>
          <a:p>
            <a:pPr marL="0" marR="0" lvl="0" indent="0" algn="l" rtl="0">
              <a:spcBef>
                <a:spcPts val="1800"/>
              </a:spcBef>
              <a:spcAft>
                <a:spcPts val="0"/>
              </a:spcAft>
              <a:buNone/>
            </a:pPr>
            <a:r>
              <a:rPr lang="bg-BG" sz="800">
                <a:solidFill>
                  <a:schemeClr val="bg1"/>
                </a:solidFill>
                <a:latin typeface="Arial"/>
                <a:ea typeface="Arial"/>
                <a:cs typeface="Arial"/>
                <a:sym typeface="Arial"/>
              </a:rPr>
              <a:t>Освен ако е посочено друго, повторното използване на тази презентация е разрешено под лиценз </a:t>
            </a:r>
            <a:r>
              <a:rPr lang="bg-BG"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bg-BG" sz="800">
                <a:solidFill>
                  <a:schemeClr val="bg1"/>
                </a:solidFill>
                <a:latin typeface="Arial"/>
                <a:ea typeface="Arial"/>
                <a:cs typeface="Arial"/>
                <a:sym typeface="Arial"/>
              </a:rPr>
              <a:t>. За използването или възпроизвеждането на елементи, които не са собственост на ЕС, може да е нужно да се поиска разрешение директно от носителите на права.</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bg-BG" sz="1050">
                <a:solidFill>
                  <a:schemeClr val="bg1"/>
                </a:solidFill>
                <a:latin typeface="Arial"/>
                <a:ea typeface="Arial"/>
                <a:cs typeface="Arial"/>
                <a:sym typeface="Arial"/>
              </a:rPr>
            </a:br>
            <a:endParaRPr lang="bg-BG"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bg-BG"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ЧАСТ 1 </a:t>
            </a:r>
          </a:p>
          <a:p>
            <a:r>
              <a:rPr lang="bg-BG" sz="5400" b="1">
                <a:solidFill>
                  <a:schemeClr val="bg1"/>
                </a:solidFill>
                <a:latin typeface="Arial" panose="020B0604020202020204" pitchFamily="34" charset="0"/>
                <a:ea typeface="Verdana" panose="020B0604030504040204" pitchFamily="34" charset="0"/>
                <a:cs typeface="Arial" panose="020B0604020202020204" pitchFamily="34" charset="0"/>
              </a:rPr>
              <a:t>Какво е дезинформация?</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bg-BG">
                <a:latin typeface="Arial"/>
                <a:ea typeface="Verdana"/>
                <a:cs typeface="Arial"/>
              </a:rPr>
              <a:t>Част 1: Какво е дезинформация?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bg-BG" b="1">
                <a:latin typeface="Arial"/>
                <a:ea typeface="Verdana"/>
                <a:cs typeface="Arial"/>
              </a:rPr>
              <a:t>Част 1: Какво е дезинформация?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bg-BG" sz="4800" dirty="0">
                <a:latin typeface="Arial" panose="020B0604020202020204" pitchFamily="34" charset="0"/>
              </a:rPr>
              <a:t> ЗАЩО някой може да разпространява информация, която не е вярна?</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bg-BG"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Защото е </a:t>
            </a:r>
            <a:r>
              <a:rPr lang="bg-BG"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шега</a:t>
            </a:r>
            <a:r>
              <a:rPr lang="bg-BG"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bg-BG"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bg-BG"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Сатира/ хумор</a:t>
            </a:r>
          </a:p>
          <a:p>
            <a:pPr marL="285750" indent="-285750">
              <a:lnSpc>
                <a:spcPct val="150000"/>
              </a:lnSpc>
              <a:spcBef>
                <a:spcPts val="0"/>
              </a:spcBef>
              <a:buFont typeface="Courier New" panose="02070309020205020404" pitchFamily="49" charset="0"/>
              <a:buChar char="o"/>
              <a:defRPr/>
            </a:pPr>
            <a:r>
              <a:rPr lang="bg-BG"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Защото го </a:t>
            </a:r>
            <a:r>
              <a:rPr lang="bg-BG"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вярва</a:t>
            </a:r>
            <a:r>
              <a:rPr lang="bg-BG"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bg-BG"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bg-BG"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Невярна информация</a:t>
            </a:r>
          </a:p>
          <a:p>
            <a:pPr marL="285750" indent="-285750">
              <a:lnSpc>
                <a:spcPct val="150000"/>
              </a:lnSpc>
              <a:spcBef>
                <a:spcPts val="0"/>
              </a:spcBef>
              <a:buFont typeface="Courier New" panose="02070309020205020404" pitchFamily="49" charset="0"/>
              <a:buChar char="o"/>
              <a:defRPr/>
            </a:pPr>
            <a:r>
              <a:rPr lang="bg-BG"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Защото иска да </a:t>
            </a:r>
            <a:r>
              <a:rPr lang="bg-BG"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заблуди</a:t>
            </a:r>
            <a:r>
              <a:rPr lang="bg-BG"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хората 	</a:t>
            </a:r>
            <a:r>
              <a:rPr lang="bg-BG"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bg-BG"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Дезинформация</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87044" y="1137757"/>
            <a:ext cx="2205299"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bg-BG" sz="1800" b="1">
                <a:solidFill>
                  <a:schemeClr val="bg1"/>
                </a:solidFill>
                <a:effectLst/>
                <a:latin typeface="Arial" panose="020B0604020202020204" pitchFamily="34" charset="0"/>
                <a:ea typeface="+mn-ea"/>
                <a:cs typeface="Arial" panose="020B0604020202020204" pitchFamily="34" charset="0"/>
              </a:rPr>
              <a:t>Сатира — „Десетки ранени в масова паника в Лидл“</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bg-BG" b="1">
                <a:latin typeface="Arial"/>
                <a:ea typeface="Verdana"/>
                <a:cs typeface="Arial"/>
              </a:rPr>
              <a:t>Част 1: Какво е дезинформация?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bg-BG">
                <a:solidFill>
                  <a:schemeClr val="bg1"/>
                </a:solidFill>
                <a:latin typeface="Arial" panose="020B0604020202020204" pitchFamily="34" charset="0"/>
                <a:cs typeface="Arial" panose="020B0604020202020204" pitchFamily="34" charset="0"/>
              </a:rPr>
              <a:t>Папата, облечен в яке „Баленсиага“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bg-BG"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bg-BG"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63190"/>
            <a:ext cx="2453903" cy="712519"/>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bg-BG"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Хумор</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bg-BG" sz="1800" b="1">
                <a:solidFill>
                  <a:schemeClr val="bg1"/>
                </a:solidFill>
                <a:effectLst/>
                <a:latin typeface="Arial" panose="020B0604020202020204" pitchFamily="34" charset="0"/>
                <a:ea typeface="+mn-ea"/>
                <a:cs typeface="Arial" panose="020B0604020202020204" pitchFamily="34" charset="0"/>
              </a:rPr>
              <a:t>Невярна информация — „5G причинява коронавирус“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bg-BG" b="1">
                <a:latin typeface="Arial"/>
                <a:ea typeface="Verdana"/>
                <a:cs typeface="Arial"/>
              </a:rPr>
              <a:t>Част 1: Какво е дезинформация?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bg-BG" b="1">
                <a:solidFill>
                  <a:schemeClr val="bg1"/>
                </a:solidFill>
                <a:latin typeface="Arial" panose="020B0604020202020204" pitchFamily="34" charset="0"/>
                <a:cs typeface="Arial" panose="020B0604020202020204" pitchFamily="34" charset="0"/>
              </a:rPr>
              <a:t>„5G е причина за заразата и разпространението на коронавирус“</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bg-BG">
                <a:solidFill>
                  <a:schemeClr val="bg1"/>
                </a:solidFill>
                <a:latin typeface="Arial" panose="020B0604020202020204" pitchFamily="34" charset="0"/>
                <a:cs typeface="Arial" panose="020B0604020202020204" pitchFamily="34" charset="0"/>
              </a:rPr>
              <a:t>Използва:</a:t>
            </a:r>
          </a:p>
          <a:p>
            <a:pPr marL="285750" indent="-285750">
              <a:spcAft>
                <a:spcPts val="600"/>
              </a:spcAft>
              <a:buFont typeface="Courier New" panose="02070309020205020404" pitchFamily="49" charset="0"/>
              <a:buChar char="o"/>
            </a:pPr>
            <a:r>
              <a:rPr lang="bg-BG">
                <a:solidFill>
                  <a:schemeClr val="bg1"/>
                </a:solidFill>
                <a:latin typeface="Arial" panose="020B0604020202020204" pitchFamily="34" charset="0"/>
                <a:cs typeface="Arial" panose="020B0604020202020204" pitchFamily="34" charset="0"/>
              </a:rPr>
              <a:t>съществуващите конспиративни теории за предполагаемо въздействие на 5G върху здравето;</a:t>
            </a:r>
          </a:p>
          <a:p>
            <a:pPr marL="285750" indent="-285750">
              <a:spcAft>
                <a:spcPts val="600"/>
              </a:spcAft>
              <a:buFont typeface="Courier New" panose="02070309020205020404" pitchFamily="49" charset="0"/>
              <a:buChar char="o"/>
            </a:pPr>
            <a:r>
              <a:rPr lang="bg-BG">
                <a:solidFill>
                  <a:schemeClr val="bg1"/>
                </a:solidFill>
                <a:latin typeface="Arial" panose="020B0604020202020204" pitchFamily="34" charset="0"/>
                <a:cs typeface="Arial" panose="020B0604020202020204" pitchFamily="34" charset="0"/>
              </a:rPr>
              <a:t>несигурността и страха в ранните дни на пандемията.</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bg-BG">
                <a:solidFill>
                  <a:schemeClr val="bg1"/>
                </a:solidFill>
                <a:latin typeface="Arial" panose="020B0604020202020204" pitchFamily="34" charset="0"/>
                <a:cs typeface="Arial" panose="020B0604020202020204" pitchFamily="34" charset="0"/>
              </a:rPr>
              <a:t>Последици:</a:t>
            </a:r>
          </a:p>
          <a:p>
            <a:pPr marL="285750" indent="-285750">
              <a:spcAft>
                <a:spcPts val="600"/>
              </a:spcAft>
              <a:buFont typeface="Courier New" panose="02070309020205020404" pitchFamily="49" charset="0"/>
              <a:buChar char="o"/>
            </a:pPr>
            <a:r>
              <a:rPr lang="bg-BG">
                <a:solidFill>
                  <a:schemeClr val="bg1"/>
                </a:solidFill>
                <a:latin typeface="Arial" panose="020B0604020202020204" pitchFamily="34" charset="0"/>
                <a:cs typeface="Arial" panose="020B0604020202020204" pitchFamily="34" charset="0"/>
              </a:rPr>
              <a:t>вандализъм на 5G кули;</a:t>
            </a:r>
          </a:p>
          <a:p>
            <a:pPr marL="285750" indent="-285750">
              <a:spcAft>
                <a:spcPts val="600"/>
              </a:spcAft>
              <a:buFont typeface="Courier New" panose="02070309020205020404" pitchFamily="49" charset="0"/>
              <a:buChar char="o"/>
            </a:pPr>
            <a:r>
              <a:rPr lang="bg-BG">
                <a:solidFill>
                  <a:schemeClr val="bg1"/>
                </a:solidFill>
                <a:latin typeface="Arial" panose="020B0604020202020204" pitchFamily="34" charset="0"/>
                <a:cs typeface="Arial" panose="020B0604020202020204" pitchFamily="34" charset="0"/>
              </a:rPr>
              <a:t>прекъсване на далекосъобщителните услуги;</a:t>
            </a:r>
          </a:p>
          <a:p>
            <a:pPr marL="285750" indent="-285750">
              <a:spcAft>
                <a:spcPts val="600"/>
              </a:spcAft>
              <a:buFont typeface="Courier New" panose="02070309020205020404" pitchFamily="49" charset="0"/>
              <a:buChar char="o"/>
            </a:pPr>
            <a:r>
              <a:rPr lang="bg-BG">
                <a:solidFill>
                  <a:schemeClr val="bg1"/>
                </a:solidFill>
                <a:latin typeface="Arial" panose="020B0604020202020204" pitchFamily="34" charset="0"/>
                <a:cs typeface="Arial" panose="020B0604020202020204" pitchFamily="34" charset="0"/>
              </a:rPr>
              <a:t>тормоз над служители на телекомуникационните служби.</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6966155" y="5466311"/>
            <a:ext cx="5079930" cy="1297029"/>
            <a:chOff x="5063591" y="5281993"/>
            <a:chExt cx="5079930" cy="1297029"/>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bg-BG"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Невярна информация</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063591" y="5281993"/>
              <a:ext cx="3575572" cy="1297029"/>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bg-BG" b="1">
                <a:latin typeface="Arial"/>
                <a:ea typeface="Verdana"/>
                <a:cs typeface="Arial"/>
              </a:rPr>
              <a:t>Част 1: Какво е дезинформация?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bg-BG">
                <a:latin typeface="Arial" panose="020B0604020202020204" pitchFamily="34" charset="0"/>
                <a:ea typeface="Verdana" panose="020B0604030504040204" pitchFamily="34" charset="0"/>
                <a:cs typeface="Arial" panose="020B0604020202020204" pitchFamily="34" charset="0"/>
              </a:rPr>
              <a:t>Аз съм майка от Одеса, Украйна.</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bg-BG">
                <a:latin typeface="Arial" panose="020B0604020202020204" pitchFamily="34" charset="0"/>
                <a:ea typeface="Verdana" panose="020B0604030504040204" pitchFamily="34" charset="0"/>
                <a:cs typeface="Arial" panose="020B0604020202020204" pitchFamily="34" charset="0"/>
              </a:rPr>
              <a:t>Аз съм заместник-председателят </a:t>
            </a:r>
          </a:p>
          <a:p>
            <a:r>
              <a:rPr lang="bg-BG">
                <a:latin typeface="Arial" panose="020B0604020202020204" pitchFamily="34" charset="0"/>
                <a:ea typeface="Verdana" panose="020B0604030504040204" pitchFamily="34" charset="0"/>
                <a:cs typeface="Arial" panose="020B0604020202020204" pitchFamily="34" charset="0"/>
              </a:rPr>
              <a:t>на руска религиозна фондация.</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bg-BG" dirty="0">
                <a:latin typeface="Arial" panose="020B0604020202020204" pitchFamily="34" charset="0"/>
                <a:ea typeface="Verdana" panose="020B0604030504040204" pitchFamily="34" charset="0"/>
                <a:cs typeface="Arial" panose="020B0604020202020204" pitchFamily="34" charset="0"/>
              </a:rPr>
              <a:t>Аз съм адвокат от Донецк, Украйна.</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bg-BG">
                <a:latin typeface="Arial" panose="020B0604020202020204" pitchFamily="34" charset="0"/>
                <a:ea typeface="Verdana" panose="020B0604030504040204" pitchFamily="34" charset="0"/>
                <a:cs typeface="Arial" panose="020B0604020202020204" pitchFamily="34" charset="0"/>
              </a:rPr>
              <a:t>Аз съм </a:t>
            </a:r>
          </a:p>
          <a:p>
            <a:r>
              <a:rPr lang="bg-BG">
                <a:latin typeface="Arial" panose="020B0604020202020204" pitchFamily="34" charset="0"/>
                <a:ea typeface="Verdana" panose="020B0604030504040204" pitchFamily="34" charset="0"/>
                <a:cs typeface="Arial" panose="020B0604020202020204" pitchFamily="34" charset="0"/>
              </a:rPr>
              <a:t>от Харков, Украйна</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g-BG" sz="2500" b="1">
                  <a:solidFill>
                    <a:schemeClr val="bg1"/>
                  </a:solidFill>
                  <a:latin typeface="Arial" panose="020B0604020202020204" pitchFamily="34" charset="0"/>
                  <a:ea typeface="Verdana" panose="020B0604030504040204" pitchFamily="34" charset="0"/>
                  <a:cs typeface="Arial" panose="020B0604020202020204" pitchFamily="34" charset="0"/>
                </a:rPr>
                <a:t>Едно и също лице се представя  </a:t>
              </a:r>
              <a:br>
                <a:rPr lang="bg-BG"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bg-BG" sz="2500" b="1">
                  <a:solidFill>
                    <a:schemeClr val="bg1"/>
                  </a:solidFill>
                  <a:latin typeface="Arial" panose="020B0604020202020204" pitchFamily="34" charset="0"/>
                  <a:ea typeface="Verdana" panose="020B0604030504040204" pitchFamily="34" charset="0"/>
                  <a:cs typeface="Arial" panose="020B0604020202020204" pitchFamily="34" charset="0"/>
                </a:rPr>
                <a:t>за различни хора.</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5739213" y="5333330"/>
            <a:ext cx="4953957" cy="1039313"/>
            <a:chOff x="5322864" y="4903965"/>
            <a:chExt cx="4562521" cy="708650"/>
          </a:xfrm>
        </p:grpSpPr>
        <p:sp>
          <p:nvSpPr>
            <p:cNvPr id="6" name="TextBox 5">
              <a:extLst>
                <a:ext uri="{FF2B5EF4-FFF2-40B4-BE49-F238E27FC236}">
                  <a16:creationId xmlns:a16="http://schemas.microsoft.com/office/drawing/2014/main" id="{59F974A1-6136-E587-5028-E1B4D4D342D3}"/>
                </a:ext>
              </a:extLst>
            </p:cNvPr>
            <p:cNvSpPr txBox="1"/>
            <p:nvPr/>
          </p:nvSpPr>
          <p:spPr>
            <a:xfrm>
              <a:off x="5374854" y="4966284"/>
              <a:ext cx="4510531" cy="646331"/>
            </a:xfrm>
            <a:prstGeom prst="rect">
              <a:avLst/>
            </a:prstGeom>
            <a:noFill/>
          </p:spPr>
          <p:txBody>
            <a:bodyPr wrap="square">
              <a:spAutoFit/>
            </a:bodyPr>
            <a:lstStyle/>
            <a:p>
              <a:r>
                <a:rPr lang="bg-BG"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Дезинформация</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322864" y="4903965"/>
              <a:ext cx="4277231" cy="58987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bg-BG" sz="1000" b="0">
                <a:solidFill>
                  <a:schemeClr val="bg1"/>
                </a:solidFill>
                <a:effectLst/>
                <a:latin typeface="Arial" panose="020B0604020202020204" pitchFamily="34" charset="0"/>
                <a:cs typeface="Arial" panose="020B0604020202020204" pitchFamily="34" charset="0"/>
              </a:rPr>
              <a:t>Източник на снимковия материал – </a:t>
            </a:r>
            <a:r>
              <a:rPr lang="bg-BG"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bg-BG" sz="1000" b="0">
                <a:solidFill>
                  <a:schemeClr val="bg1"/>
                </a:solidFill>
                <a:effectLst/>
                <a:latin typeface="Arial" panose="020B0604020202020204" pitchFamily="34" charset="0"/>
                <a:cs typeface="Arial" panose="020B0604020202020204" pitchFamily="34" charset="0"/>
              </a:rPr>
              <a:t>, </a:t>
            </a:r>
            <a:r>
              <a:rPr lang="bg-BG"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bg-BG" sz="1000" b="0">
                <a:solidFill>
                  <a:schemeClr val="bg1"/>
                </a:solidFill>
                <a:effectLst/>
                <a:latin typeface="Arial" panose="020B0604020202020204" pitchFamily="34" charset="0"/>
                <a:cs typeface="Arial" panose="020B0604020202020204" pitchFamily="34" charset="0"/>
              </a:rPr>
              <a:t>, </a:t>
            </a:r>
            <a:r>
              <a:rPr lang="bg-BG"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bg-BG" sz="1000" b="0">
                <a:solidFill>
                  <a:schemeClr val="bg1"/>
                </a:solidFill>
                <a:effectLst/>
                <a:latin typeface="Arial" panose="020B0604020202020204" pitchFamily="34" charset="0"/>
                <a:cs typeface="Arial" panose="020B0604020202020204" pitchFamily="34" charset="0"/>
              </a:rPr>
              <a:t>, </a:t>
            </a:r>
            <a:r>
              <a:rPr lang="bg-BG"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bg-BG"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bg-BG"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ЧАСТ 2 </a:t>
            </a:r>
          </a:p>
          <a:p>
            <a:r>
              <a:rPr lang="bg-BG" sz="5400" b="1">
                <a:solidFill>
                  <a:schemeClr val="bg1"/>
                </a:solidFill>
                <a:latin typeface="Arial" panose="020B0604020202020204" pitchFamily="34" charset="0"/>
                <a:ea typeface="Verdana" panose="020B0604030504040204" pitchFamily="34" charset="0"/>
                <a:cs typeface="Arial" panose="020B0604020202020204" pitchFamily="34" charset="0"/>
              </a:rPr>
              <a:t>Как действа дезинформацията?</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bg-BG"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F97197-B59C-408D-9500-C2B4507BDD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3.xml><?xml version="1.0" encoding="utf-8"?>
<ds:datastoreItem xmlns:ds="http://schemas.openxmlformats.org/officeDocument/2006/customXml" ds:itemID="{D29C45D5-D1B4-4EED-B61B-568B49D1D7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110</TotalTime>
  <Words>4634</Words>
  <Application>Microsoft Office PowerPoint</Application>
  <PresentationFormat>Widescreen</PresentationFormat>
  <Paragraphs>382</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Какво ще научим?</vt:lpstr>
      <vt:lpstr>PowerPoint Presentation</vt:lpstr>
      <vt:lpstr>Част 1: Какво е дезинформация? </vt:lpstr>
      <vt:lpstr>Част 1: Какво е дезинформация? </vt:lpstr>
      <vt:lpstr>Сатира — „Десетки ранени в масова паника в Лидл“</vt:lpstr>
      <vt:lpstr>Невярна информация — „5G причинява коронавирус“ </vt:lpstr>
      <vt:lpstr>Част 1: Какво е дезинформация? </vt:lpstr>
      <vt:lpstr>PowerPoint Presentation</vt:lpstr>
      <vt:lpstr>Част 2: Как действа дезинформацията? </vt:lpstr>
      <vt:lpstr>Част 2: Как действа дезинформацията?</vt:lpstr>
      <vt:lpstr>Част 2: Как действа дезинформацията?</vt:lpstr>
      <vt:lpstr>Част 2: Как действа дезинформацията?</vt:lpstr>
      <vt:lpstr>Част 2: Как действа дезинформацията?</vt:lpstr>
      <vt:lpstr>PowerPoint Presentation</vt:lpstr>
      <vt:lpstr>Част 3: Как да реагираме на дезинформацията? </vt:lpstr>
      <vt:lpstr>Част 3: Как да реагираме на дезинформацията? </vt:lpstr>
      <vt:lpstr>Как да реагираме на дезинформацията? </vt:lpstr>
      <vt:lpstr>Част 3: Как да реагираме на дезинформацията? </vt:lpstr>
      <vt:lpstr>Част 3: Как да реагираме на дезинформацията? </vt:lpstr>
      <vt:lpstr>Част 3: Как да реагираме на дезинформацията? </vt:lpstr>
      <vt:lpstr>PowerPoint Presentation</vt:lpstr>
      <vt:lpstr>Част 4: Практика</vt:lpstr>
      <vt:lpstr>Част 4: Практика</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VELIKOVA Dessislava (COMM)</cp:lastModifiedBy>
  <cp:revision>28</cp:revision>
  <cp:lastPrinted>2024-04-16T11:31:35Z</cp:lastPrinted>
  <dcterms:created xsi:type="dcterms:W3CDTF">2021-01-13T11:40:04Z</dcterms:created>
  <dcterms:modified xsi:type="dcterms:W3CDTF">2024-05-23T15:22:04Z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