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C313A-CA7E-C5D5-71BC-E1C2F9FFD8F2}" v="3" dt="2024-05-23T15:25:33.419"/>
    <p1510:client id="{A5242740-6613-E76C-D0C1-F7AFEF943D19}" v="57" dt="2024-05-23T15:21:56.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1124" y="40"/>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196C313A-CA7E-C5D5-71BC-E1C2F9FFD8F2}"/>
    <pc:docChg chg="modSld">
      <pc:chgData name="ORETANO Manuela (COMM)" userId="S::manuela.oretano@ec.europa.eu::c302b6c1-a6cf-48e9-bad6-372049ac2824" providerId="AD" clId="Web-{196C313A-CA7E-C5D5-71BC-E1C2F9FFD8F2}" dt="2024-05-23T15:24:47.197" v="0" actId="20577"/>
      <pc:docMkLst>
        <pc:docMk/>
      </pc:docMkLst>
      <pc:sldChg chg="modSp">
        <pc:chgData name="ORETANO Manuela (COMM)" userId="S::manuela.oretano@ec.europa.eu::c302b6c1-a6cf-48e9-bad6-372049ac2824" providerId="AD" clId="Web-{196C313A-CA7E-C5D5-71BC-E1C2F9FFD8F2}" dt="2024-05-23T15:24:47.197" v="0" actId="20577"/>
        <pc:sldMkLst>
          <pc:docMk/>
          <pc:sldMk cId="1917629028" sldId="388"/>
        </pc:sldMkLst>
        <pc:spChg chg="mod">
          <ac:chgData name="ORETANO Manuela (COMM)" userId="S::manuela.oretano@ec.europa.eu::c302b6c1-a6cf-48e9-bad6-372049ac2824" providerId="AD" clId="Web-{196C313A-CA7E-C5D5-71BC-E1C2F9FFD8F2}" dt="2024-05-23T15:24:47.197" v="0" actId="20577"/>
          <ac:spMkLst>
            <pc:docMk/>
            <pc:sldMk cId="1917629028" sldId="388"/>
            <ac:spMk id="21" creationId="{BC95A541-B699-FC49-8F92-76841E0C174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solidFill>
                  <a:srgbClr val="1F497D"/>
                </a:solidFill>
                <a:effectLst/>
                <a:latin typeface="Calibri" panose="020F0502020204030204" pitchFamily="34" charset="0"/>
                <a:ea typeface="Calibri" panose="020F0502020204030204" pitchFamily="34" charset="0"/>
              </a:rPr>
              <a:t>Hænderne op — hvem er stødt på desinformation i dag? Hvad med i sidste uge? Sidste måned? Det seneste år?</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Desinformationsspredere bruger sociale medier til at oversvømme informationsrummet</a:t>
            </a:r>
          </a:p>
          <a:p>
            <a:pPr marL="742950" lvl="1" indent="-285750">
              <a:lnSpc>
                <a:spcPct val="107000"/>
              </a:lnSpc>
              <a:spcAft>
                <a:spcPts val="800"/>
              </a:spcAft>
              <a:buFont typeface="Courier New" panose="02070309020205020404" pitchFamily="49" charset="0"/>
              <a:buChar char="o"/>
              <a:tabLst>
                <a:tab pos="9144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Deres mål er ikke nødvendigvis at overbevise dig om én bestemt historie. Hvis det lykkes dem at forvirre eller overvælde os i en grad, så vi ikke længere ved, hvem vi kan stole på, kan de undergrave vores tillid til de gængse medier og demokratiet.</a:t>
            </a:r>
          </a:p>
          <a:p>
            <a:pPr marL="342900" lvl="0" indent="-342900">
              <a:lnSpc>
                <a:spcPct val="107000"/>
              </a:lnSpc>
              <a:spcAft>
                <a:spcPts val="800"/>
              </a:spcAft>
              <a:buFont typeface="Symbol" panose="05050102010706020507" pitchFamily="18" charset="2"/>
              <a:buChar char=""/>
              <a:tabLst>
                <a:tab pos="4572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Desinformationsspredere bruger flere teknikker, som du ofte kan se i kommentarer på de sociale medier. </a:t>
            </a:r>
          </a:p>
          <a:p>
            <a:pPr marL="742950" lvl="1" indent="-285750">
              <a:lnSpc>
                <a:spcPct val="107000"/>
              </a:lnSpc>
              <a:spcAft>
                <a:spcPts val="800"/>
              </a:spcAft>
              <a:buFont typeface="Courier New" panose="02070309020205020404" pitchFamily="49" charset="0"/>
              <a:buChar char="o"/>
              <a:tabLst>
                <a:tab pos="914400" algn="l"/>
              </a:tabLst>
            </a:pPr>
            <a:r>
              <a:rPr lang="da-DK" sz="1100" b="1" dirty="0" err="1">
                <a:effectLst/>
                <a:latin typeface="Calibri" panose="020F0502020204030204" pitchFamily="34" charset="0"/>
                <a:ea typeface="Calibri" panose="020F0502020204030204" pitchFamily="34" charset="0"/>
                <a:cs typeface="Times New Roman" panose="02020603050405020304" pitchFamily="18" charset="0"/>
              </a:rPr>
              <a:t>Whataboutism</a:t>
            </a:r>
            <a:r>
              <a:rPr lang="da-DK" sz="1100" dirty="0">
                <a:effectLst/>
                <a:latin typeface="Calibri" panose="020F0502020204030204" pitchFamily="34" charset="0"/>
                <a:ea typeface="Calibri" panose="020F0502020204030204" pitchFamily="34" charset="0"/>
                <a:cs typeface="Times New Roman" panose="02020603050405020304" pitchFamily="18" charset="0"/>
              </a:rPr>
              <a:t> — I stedet for at drøfte det pågældende emne henleder kommentaren opmærksomheden på et ikke-beslægtet eller fjernt relateret emne. Eksempel: I en debat om den russiske invasion af Ukraine bliver der i en kommentar pludselig spurgt "Hvad med Somalia?". Formålet er ikke at have en konstruktiv debat om Somalia, snarere at aflede opmærksomheden fra det egentlige emne.</a:t>
            </a:r>
          </a:p>
          <a:p>
            <a:pPr marL="742950" lvl="1" indent="-285750">
              <a:lnSpc>
                <a:spcPct val="107000"/>
              </a:lnSpc>
              <a:spcAft>
                <a:spcPts val="800"/>
              </a:spcAft>
              <a:buFont typeface="Courier New" panose="02070309020205020404" pitchFamily="49" charset="0"/>
              <a:buChar char="o"/>
              <a:tabLst>
                <a:tab pos="914400" algn="l"/>
              </a:tabLst>
            </a:pPr>
            <a:r>
              <a:rPr lang="da-DK" sz="1100" b="1" dirty="0">
                <a:effectLst/>
                <a:latin typeface="Calibri" panose="020F0502020204030204" pitchFamily="34" charset="0"/>
                <a:ea typeface="Calibri" panose="020F0502020204030204" pitchFamily="34" charset="0"/>
                <a:cs typeface="Times New Roman" panose="02020603050405020304" pitchFamily="18" charset="0"/>
              </a:rPr>
              <a:t>Stråmand</a:t>
            </a:r>
            <a:r>
              <a:rPr lang="da-DK" sz="1100" dirty="0">
                <a:effectLst/>
                <a:latin typeface="Calibri" panose="020F0502020204030204" pitchFamily="34" charset="0"/>
                <a:ea typeface="Calibri" panose="020F0502020204030204" pitchFamily="34" charset="0"/>
                <a:cs typeface="Times New Roman" panose="02020603050405020304" pitchFamily="18" charset="0"/>
              </a:rPr>
              <a:t> — Den kommenterende part giver et forkert billede af den anden persons synspunkt og angriber dette i stedet. Eksempel: Malik udtaler sig om vigtigheden af, at Europa bliver klimaneutralt. Sarah kommenterer: "Vil du virkelig bygge vindmølleparker i alle vores nationalparker". Det sagde Malik ikke, men nu er det meget nemt for ham at ende med specifikt at diskutere vindmølleparker i stedet for at se på det større billede.</a:t>
            </a:r>
          </a:p>
          <a:p>
            <a:pPr marL="742950" lvl="1" indent="-285750">
              <a:lnSpc>
                <a:spcPct val="107000"/>
              </a:lnSpc>
              <a:spcAft>
                <a:spcPts val="800"/>
              </a:spcAft>
              <a:buFont typeface="Courier New" panose="02070309020205020404" pitchFamily="49" charset="0"/>
              <a:buChar char="o"/>
              <a:tabLst>
                <a:tab pos="914400" algn="l"/>
              </a:tabLst>
            </a:pPr>
            <a:r>
              <a:rPr lang="da-DK" sz="1100" b="1" dirty="0">
                <a:effectLst/>
                <a:latin typeface="Calibri" panose="020F0502020204030204" pitchFamily="34" charset="0"/>
                <a:ea typeface="Calibri" panose="020F0502020204030204" pitchFamily="34" charset="0"/>
                <a:cs typeface="Times New Roman" panose="02020603050405020304" pitchFamily="18" charset="0"/>
              </a:rPr>
              <a:t>Angreb</a:t>
            </a:r>
            <a:r>
              <a:rPr lang="da-DK" sz="1100" dirty="0">
                <a:effectLst/>
                <a:latin typeface="Calibri" panose="020F0502020204030204" pitchFamily="34" charset="0"/>
                <a:ea typeface="Calibri" panose="020F0502020204030204" pitchFamily="34" charset="0"/>
                <a:cs typeface="Times New Roman" panose="02020603050405020304" pitchFamily="18" charset="0"/>
              </a:rPr>
              <a:t> — Den kommenterende part bruger aggressiv eller dementerende sprogbrug for at afskrække modstanderen fra yderligere diskussion. Eksempel: "Kun en idiot ville tro på det".</a:t>
            </a:r>
          </a:p>
          <a:p>
            <a:pPr marL="742950" lvl="1" indent="-285750">
              <a:lnSpc>
                <a:spcPct val="107000"/>
              </a:lnSpc>
              <a:spcAft>
                <a:spcPts val="800"/>
              </a:spcAft>
              <a:buFont typeface="Courier New" panose="02070309020205020404" pitchFamily="49" charset="0"/>
              <a:buChar char="o"/>
              <a:tabLst>
                <a:tab pos="914400" algn="l"/>
              </a:tabLst>
            </a:pPr>
            <a:r>
              <a:rPr lang="da-DK" sz="1100" b="1" dirty="0">
                <a:effectLst/>
                <a:latin typeface="Calibri" panose="020F0502020204030204" pitchFamily="34" charset="0"/>
                <a:ea typeface="Calibri" panose="020F0502020204030204" pitchFamily="34" charset="0"/>
                <a:cs typeface="Times New Roman" panose="02020603050405020304" pitchFamily="18" charset="0"/>
              </a:rPr>
              <a:t>Latterliggørelse</a:t>
            </a:r>
            <a:r>
              <a:rPr lang="da-DK" sz="1100" dirty="0">
                <a:effectLst/>
                <a:latin typeface="Calibri" panose="020F0502020204030204" pitchFamily="34" charset="0"/>
                <a:ea typeface="Calibri" panose="020F0502020204030204" pitchFamily="34" charset="0"/>
                <a:cs typeface="Times New Roman" panose="02020603050405020304" pitchFamily="18" charset="0"/>
              </a:rPr>
              <a:t> — Den kommenterende part bruger sarkasme for at nedgøre modstandere. Eksempel: Sara svarer på Maliks post med "Jeg er så glad for, at vi har folk som jer til at gøre livet surt for os andre".</a:t>
            </a:r>
          </a:p>
          <a:p>
            <a:pPr marL="742950" lvl="1" indent="-285750">
              <a:lnSpc>
                <a:spcPct val="107000"/>
              </a:lnSpc>
              <a:spcAft>
                <a:spcPts val="800"/>
              </a:spcAft>
              <a:buFont typeface="Courier New" panose="02070309020205020404" pitchFamily="49" charset="0"/>
              <a:buChar char="o"/>
              <a:tabLst>
                <a:tab pos="914400" algn="l"/>
              </a:tabLst>
            </a:pPr>
            <a:r>
              <a:rPr lang="da-DK" sz="1100" b="1" dirty="0">
                <a:effectLst/>
                <a:latin typeface="Calibri" panose="020F0502020204030204" pitchFamily="34" charset="0"/>
                <a:ea typeface="Calibri" panose="020F0502020204030204" pitchFamily="34" charset="0"/>
                <a:cs typeface="Times New Roman" panose="02020603050405020304" pitchFamily="18" charset="0"/>
              </a:rPr>
              <a:t>Overflod af detaljer</a:t>
            </a:r>
            <a:r>
              <a:rPr lang="da-DK" sz="1100" dirty="0">
                <a:effectLst/>
                <a:latin typeface="Calibri" panose="020F0502020204030204" pitchFamily="34" charset="0"/>
                <a:ea typeface="Calibri" panose="020F0502020204030204" pitchFamily="34" charset="0"/>
                <a:cs typeface="Times New Roman" panose="02020603050405020304" pitchFamily="18" charset="0"/>
              </a:rPr>
              <a:t> — Den kommenterende part drukner modstanderen i detaljer (ofte tekniske) for at aflede opmærksomheden fra de vigtige oplysninger. Eksempel: I en debat om den russiske invasion af Ukraine skriver en person et langt indlæg om demografien i en lille landsby i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Donbas</a:t>
            </a:r>
            <a:r>
              <a:rPr lang="da-DK" sz="1100" dirty="0">
                <a:effectLst/>
                <a:latin typeface="Calibri" panose="020F0502020204030204" pitchFamily="34" charset="0"/>
                <a:ea typeface="Calibri" panose="020F0502020204030204" pitchFamily="34" charset="0"/>
                <a:cs typeface="Times New Roman" panose="02020603050405020304" pitchFamily="18" charset="0"/>
              </a:rPr>
              <a:t>, hvor vedkommende hævder, at man ikke har ret til at tale om situationen i Ukraine, hvis man ikke kender til detaljerne. </a:t>
            </a:r>
          </a:p>
          <a:p>
            <a:pPr marL="1143000" lvl="2" indent="-228600">
              <a:lnSpc>
                <a:spcPct val="107000"/>
              </a:lnSpc>
              <a:spcAft>
                <a:spcPts val="800"/>
              </a:spcAft>
              <a:buFont typeface="Symbol" panose="05050102010706020507" pitchFamily="18" charset="2"/>
              <a:buChar char=""/>
              <a:tabLst>
                <a:tab pos="13716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Dette kan være en særlig vanskelig strategi at reagere på. Det er muligt, at den person, der bruger den, virkelig tror på, hvad der bliver sagt, men taktikken bruges også ofte forsætligt af personer, der ønsker at afspore en diskussion. Husk, at det er okay at sige, at du ikke kender alle detaljer om et bestemt emne — det betyder ikke, at den anden person har "vundet" diskussionen.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Sociale medier spiller en enorm rolle med hensyn til at forstærke eller forhindre spredning af desinformation. </a:t>
            </a: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Sociale medieplatforme bruger algoritmer til at fastholde din interesse — de forsøger at vise det indhold, som du finder interessant. </a:t>
            </a: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Det er nogle gange godt. Du kan nemlig få mere at vide om de emner, du virkelig er interesseret i. Men hvis du bruger mere tid på at se på et opslag, fordi det gør dig vred eller ked af det, vil algoritmen fremme lignende indhold. </a:t>
            </a:r>
          </a:p>
          <a:p>
            <a:pPr marL="342900" lvl="0" indent="-342900">
              <a:lnSpc>
                <a:spcPct val="107000"/>
              </a:lnSpc>
              <a:spcAft>
                <a:spcPts val="800"/>
              </a:spcAft>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Du kan let blive overvældet af forvirrende eller foruroligende indhold. Hvis det sker, så tag en pause. </a:t>
            </a:r>
          </a:p>
          <a:p>
            <a:pPr marL="342900" lvl="0" indent="-342900">
              <a:lnSpc>
                <a:spcPct val="107000"/>
              </a:lnSpc>
              <a:spcAft>
                <a:spcPts val="800"/>
              </a:spcAft>
              <a:buFont typeface="Symbol" panose="05050102010706020507" pitchFamily="18" charset="2"/>
              <a:buChar char=""/>
              <a:tabLst>
                <a:tab pos="4572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Kilder:</a:t>
            </a:r>
          </a:p>
          <a:p>
            <a:pPr marL="742950" lvl="1" indent="-285750">
              <a:lnSpc>
                <a:spcPct val="107000"/>
              </a:lnSpc>
              <a:spcAft>
                <a:spcPts val="800"/>
              </a:spcAft>
              <a:buFont typeface="Courier New" panose="02070309020205020404" pitchFamily="49" charset="0"/>
              <a:buChar char="o"/>
              <a:tabLst>
                <a:tab pos="914400" algn="l"/>
              </a:tabLst>
            </a:pPr>
            <a:r>
              <a:rPr lang="da-DK"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da-DK"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da-DK"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En søgning efter oplysninger om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da-DK" sz="1100" dirty="0">
                <a:effectLst/>
                <a:latin typeface="Calibri" panose="020F0502020204030204" pitchFamily="34" charset="0"/>
                <a:ea typeface="Calibri" panose="020F0502020204030204" pitchFamily="34" charset="0"/>
                <a:cs typeface="Times New Roman" panose="02020603050405020304" pitchFamily="18" charset="0"/>
              </a:rPr>
              <a:t>" kan give meget forskellige resultater, som illustreret på denne slide – lige fra ros af stedet som turistdestination til kritik af den kinesiske regerings behandling af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uighurer</a:t>
            </a:r>
            <a:r>
              <a:rPr lang="da-DK" sz="1100" dirty="0">
                <a:effectLst/>
                <a:latin typeface="Calibri" panose="020F0502020204030204" pitchFamily="34" charset="0"/>
                <a:ea typeface="Calibri" panose="020F0502020204030204" pitchFamily="34" charset="0"/>
                <a:cs typeface="Times New Roman" panose="02020603050405020304" pitchFamily="18" charset="0"/>
              </a:rPr>
              <a:t> og andre mindretal. Hvilket udsagn er sandt, og hvilket er falskt?</a:t>
            </a: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Selv om det kan være sandt, at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da-DK" sz="1100" dirty="0">
                <a:effectLst/>
                <a:latin typeface="Calibri" panose="020F0502020204030204" pitchFamily="34" charset="0"/>
                <a:ea typeface="Calibri" panose="020F0502020204030204" pitchFamily="34" charset="0"/>
                <a:cs typeface="Times New Roman" panose="02020603050405020304" pitchFamily="18" charset="0"/>
              </a:rPr>
              <a:t> er et meget smukt sted og en stor turistdestination, betyder dette ikke, at det ikke også kan være et sted, hvor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uighurerne</a:t>
            </a:r>
            <a:r>
              <a:rPr lang="da-DK" sz="1100" dirty="0">
                <a:effectLst/>
                <a:latin typeface="Calibri" panose="020F0502020204030204" pitchFamily="34" charset="0"/>
                <a:ea typeface="Calibri" panose="020F0502020204030204" pitchFamily="34" charset="0"/>
                <a:cs typeface="Times New Roman" panose="02020603050405020304" pitchFamily="18" charset="0"/>
              </a:rPr>
              <a:t> og andre mindretal udsættes for krænkelser af menneskerettighederne. </a:t>
            </a: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Fremme af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da-DK" sz="1100" dirty="0">
                <a:effectLst/>
                <a:latin typeface="Calibri" panose="020F0502020204030204" pitchFamily="34" charset="0"/>
                <a:ea typeface="Calibri" panose="020F0502020204030204" pitchFamily="34" charset="0"/>
                <a:cs typeface="Times New Roman" panose="02020603050405020304" pitchFamily="18" charset="0"/>
              </a:rPr>
              <a:t> som turistdestination afleder opmærksomheden fra krænkelser af menneskerettighederne.</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da-DK" sz="1100" dirty="0">
                <a:effectLst/>
                <a:latin typeface="Calibri" panose="020F0502020204030204" pitchFamily="34" charset="0"/>
                <a:ea typeface="Calibri" panose="020F0502020204030204" pitchFamily="34" charset="0"/>
                <a:cs typeface="Times New Roman" panose="02020603050405020304" pitchFamily="18" charset="0"/>
              </a:rPr>
              <a:t>Tekst i billeder (venstre mod højre):</a:t>
            </a:r>
          </a:p>
          <a:p>
            <a:pPr marL="628650" lvl="1" indent="-171450">
              <a:lnSpc>
                <a:spcPct val="107000"/>
              </a:lnSpc>
              <a:spcAft>
                <a:spcPts val="800"/>
              </a:spcAft>
              <a:buFont typeface="Arial" panose="020B0604020202020204" pitchFamily="34" charset="0"/>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British vlogger: The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life</a:t>
            </a:r>
            <a:r>
              <a:rPr lang="da-DK" sz="1100" dirty="0">
                <a:effectLst/>
                <a:latin typeface="Calibri" panose="020F0502020204030204" pitchFamily="34" charset="0"/>
                <a:ea typeface="Calibri" panose="020F0502020204030204" pitchFamily="34" charset="0"/>
                <a:cs typeface="Times New Roman" panose="02020603050405020304" pitchFamily="18" charset="0"/>
              </a:rPr>
              <a:t> of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Uyghurs</a:t>
            </a:r>
            <a:r>
              <a:rPr lang="da-DK" sz="1100" dirty="0">
                <a:effectLst/>
                <a:latin typeface="Calibri" panose="020F0502020204030204" pitchFamily="34" charset="0"/>
                <a:ea typeface="Calibri" panose="020F0502020204030204" pitchFamily="34" charset="0"/>
                <a:cs typeface="Times New Roman" panose="02020603050405020304" pitchFamily="18" charset="0"/>
              </a:rPr>
              <a:t> and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other</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minorities</a:t>
            </a:r>
            <a:r>
              <a:rPr lang="da-DK" sz="1100" dirty="0">
                <a:effectLst/>
                <a:latin typeface="Calibri" panose="020F0502020204030204" pitchFamily="34" charset="0"/>
                <a:ea typeface="Calibri" panose="020F0502020204030204" pitchFamily="34" charset="0"/>
                <a:cs typeface="Times New Roman" panose="02020603050405020304" pitchFamily="18" charset="0"/>
              </a:rPr>
              <a:t> in China.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They</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are</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literally</a:t>
            </a:r>
            <a:r>
              <a:rPr lang="da-DK" sz="1100" dirty="0">
                <a:effectLst/>
                <a:latin typeface="Calibri" panose="020F0502020204030204" pitchFamily="34" charset="0"/>
                <a:ea typeface="Calibri" panose="020F0502020204030204" pitchFamily="34" charset="0"/>
                <a:cs typeface="Times New Roman" panose="02020603050405020304" pitchFamily="18" charset="0"/>
              </a:rPr>
              <a:t> putting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Uyghurs</a:t>
            </a:r>
            <a:r>
              <a:rPr lang="da-DK" sz="1100" dirty="0">
                <a:effectLst/>
                <a:latin typeface="Calibri" panose="020F0502020204030204" pitchFamily="34" charset="0"/>
                <a:ea typeface="Calibri" panose="020F0502020204030204" pitchFamily="34" charset="0"/>
                <a:cs typeface="Times New Roman" panose="02020603050405020304" pitchFamily="18" charset="0"/>
              </a:rPr>
              <a:t> and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people</a:t>
            </a:r>
            <a:r>
              <a:rPr lang="da-DK" sz="1100" dirty="0">
                <a:effectLst/>
                <a:latin typeface="Calibri" panose="020F0502020204030204" pitchFamily="34" charset="0"/>
                <a:ea typeface="Calibri" panose="020F0502020204030204" pitchFamily="34" charset="0"/>
                <a:cs typeface="Times New Roman" panose="02020603050405020304" pitchFamily="18" charset="0"/>
              </a:rPr>
              <a:t> in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da-DK" sz="1100" dirty="0">
                <a:effectLst/>
                <a:latin typeface="Calibri" panose="020F0502020204030204" pitchFamily="34" charset="0"/>
                <a:ea typeface="Calibri" panose="020F0502020204030204" pitchFamily="34" charset="0"/>
                <a:cs typeface="Times New Roman" panose="02020603050405020304" pitchFamily="18" charset="0"/>
              </a:rPr>
              <a:t> out of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work</a:t>
            </a:r>
            <a:r>
              <a:rPr lang="da-DK" sz="110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nSpc>
                <a:spcPct val="107000"/>
              </a:lnSpc>
              <a:spcAft>
                <a:spcPts val="800"/>
              </a:spcAft>
              <a:buFont typeface="Arial" panose="020B0604020202020204" pitchFamily="34" charset="0"/>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The real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da-DK" sz="1100" dirty="0">
                <a:effectLst/>
                <a:latin typeface="Calibri" panose="020F0502020204030204" pitchFamily="34" charset="0"/>
                <a:ea typeface="Calibri" panose="020F0502020204030204" pitchFamily="34" charset="0"/>
                <a:cs typeface="Times New Roman" panose="02020603050405020304" pitchFamily="18" charset="0"/>
              </a:rPr>
              <a:t>: in a GERMAN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vlogger’s</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eyes</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“This is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your</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first</a:t>
            </a:r>
            <a:r>
              <a:rPr lang="da-DK" sz="1100" dirty="0">
                <a:effectLst/>
                <a:latin typeface="Calibri" panose="020F0502020204030204" pitchFamily="34" charset="0"/>
                <a:ea typeface="Calibri" panose="020F0502020204030204" pitchFamily="34" charset="0"/>
                <a:cs typeface="Times New Roman" panose="02020603050405020304" pitchFamily="18" charset="0"/>
              </a:rPr>
              <a:t> time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visiting</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da-DK" sz="1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a-DK" sz="1100" dirty="0">
                <a:effectLst/>
                <a:latin typeface="Calibri" panose="020F0502020204030204" pitchFamily="34" charset="0"/>
                <a:ea typeface="Calibri" panose="020F0502020204030204" pitchFamily="34" charset="0"/>
                <a:cs typeface="Times New Roman" panose="02020603050405020304" pitchFamily="18" charset="0"/>
              </a:rPr>
              <a:t>* Bemærk * — Denne slide indeholder en animation.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da-DK" sz="1100" strike="noStrike" baseline="0" dirty="0">
                <a:effectLst/>
                <a:latin typeface="Calibri" panose="020F0502020204030204" pitchFamily="34" charset="0"/>
                <a:ea typeface="Calibri" panose="020F0502020204030204" pitchFamily="34" charset="0"/>
                <a:cs typeface="Times New Roman" panose="02020603050405020304" pitchFamily="18" charset="0"/>
              </a:rPr>
              <a:t>Desinformation er ikke noget nyt fænomen. Det har eksisteret i lang tid og har spredt sig gennem traditionelle medier som aviser, TV eller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da-DK" sz="1100" strike="noStrike" baseline="0" dirty="0">
                <a:effectLst/>
                <a:latin typeface="Calibri" panose="020F0502020204030204" pitchFamily="34" charset="0"/>
                <a:ea typeface="Calibri" panose="020F0502020204030204" pitchFamily="34" charset="0"/>
                <a:cs typeface="Times New Roman" panose="02020603050405020304" pitchFamily="18" charset="0"/>
              </a:rPr>
              <a:t>Så tro ikke på noget, bare fordi du har set det på papir eller på TV snarere end online. Tjek altid, at kilden er pålidelig, se, hvad andre kilder siger, og følg de andre tips i slide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da-DK" sz="1100" dirty="0">
                <a:effectLst/>
                <a:latin typeface="Calibri" panose="020F0502020204030204" pitchFamily="34" charset="0"/>
                <a:ea typeface="Calibri" panose="020F0502020204030204" pitchFamily="34" charset="0"/>
                <a:cs typeface="Times New Roman" panose="02020603050405020304" pitchFamily="18" charset="0"/>
              </a:rPr>
              <a:t>Kilde: https://www.ft.com/content/1eeedb71-d9dc-4b13-9b45-fcb7898ae9e1 </a:t>
            </a:r>
          </a:p>
          <a:p>
            <a:pPr marL="0" lvl="0" indent="0">
              <a:lnSpc>
                <a:spcPct val="107000"/>
              </a:lnSpc>
              <a:spcAft>
                <a:spcPts val="800"/>
              </a:spcAft>
              <a:buFont typeface="Courier New" panose="02070309020205020404" pitchFamily="49" charset="0"/>
              <a:buNone/>
            </a:pPr>
            <a:r>
              <a:rPr lang="da-DK" sz="1800" dirty="0">
                <a:effectLst/>
                <a:latin typeface="Calibri" panose="020F0502020204030204" pitchFamily="34" charset="0"/>
                <a:ea typeface="Calibri" panose="020F0502020204030204" pitchFamily="34" charset="0"/>
              </a:rPr>
              <a:t>Kilde 5G: </a:t>
            </a:r>
            <a:r>
              <a:rPr lang="da-DK" sz="1800" u="sng" dirty="0">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Denne video produceret af </a:t>
            </a:r>
            <a:r>
              <a:rPr lang="da-DK" sz="1100" dirty="0" err="1"/>
              <a:t>EUvsDisinfo</a:t>
            </a:r>
            <a:r>
              <a:rPr lang="da-DK" sz="1100" dirty="0"/>
              <a:t> forklarer, hvordan der skabes "propagandavideoer" (eller desinformationsvideoer) ved f.eks. at bruge billeder uden for konteksten til at opbygge en falsk fortælling. Her handler det om en historie fra nyhedstjenesten Sputnik om børn i det "militariserede" Letland, der er ved at blive indoktrineret af NATO:</a:t>
            </a:r>
            <a:r>
              <a:rPr lang="da-DK" sz="1100" baseline="0" dirty="0"/>
              <a:t> </a:t>
            </a:r>
            <a:r>
              <a:rPr lang="da-DK" sz="1100" dirty="0">
                <a:hlinkClick r:id="rId3"/>
              </a:rPr>
              <a:t>https://www.youtube.com/watch?v=nOd2vMCDv9M&amp;feature=youtu.be</a:t>
            </a:r>
            <a:r>
              <a:rPr lang="da-DK" sz="1100" dirty="0"/>
              <a:t> [</a:t>
            </a:r>
            <a:r>
              <a:rPr lang="da-DK" sz="1100" dirty="0" err="1"/>
              <a:t>length</a:t>
            </a:r>
            <a:r>
              <a:rPr lang="da-DK" sz="1100" dirty="0"/>
              <a:t>: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dirty="0"/>
          </a:p>
          <a:p>
            <a:pPr marL="0" lvl="0" indent="0" algn="just">
              <a:spcAft>
                <a:spcPts val="0"/>
              </a:spcAft>
              <a:buFont typeface="Arial" panose="020B0604020202020204" pitchFamily="34" charset="0"/>
              <a:buNone/>
              <a:tabLst>
                <a:tab pos="457200" algn="l"/>
              </a:tabLst>
            </a:pPr>
            <a:r>
              <a:rPr lang="da-DK" sz="1100" dirty="0">
                <a:solidFill>
                  <a:schemeClr val="tx1"/>
                </a:solidFill>
                <a:effectLst/>
                <a:latin typeface="+mn-lt"/>
                <a:ea typeface="+mn-ea"/>
                <a:cs typeface="+mn-cs"/>
              </a:rPr>
              <a:t>Lad eleverne reflektere over deres </a:t>
            </a:r>
            <a:r>
              <a:rPr lang="da-DK" sz="1100" b="1" dirty="0">
                <a:solidFill>
                  <a:schemeClr val="tx1"/>
                </a:solidFill>
                <a:effectLst/>
                <a:latin typeface="+mn-lt"/>
                <a:ea typeface="+mn-ea"/>
                <a:cs typeface="+mn-cs"/>
              </a:rPr>
              <a:t>følelser</a:t>
            </a:r>
            <a:r>
              <a:rPr lang="da-DK" sz="1100" dirty="0">
                <a:solidFill>
                  <a:schemeClr val="tx1"/>
                </a:solidFill>
                <a:effectLst/>
                <a:latin typeface="+mn-lt"/>
                <a:ea typeface="+mn-ea"/>
                <a:cs typeface="+mn-cs"/>
              </a:rPr>
              <a:t>. Hvad føler de, når de ser dette? Hvordan ville de reagere, hvis dette dukkede op i deres nyhedsfeed på Instagram/</a:t>
            </a:r>
            <a:r>
              <a:rPr lang="da-DK" sz="1100" dirty="0" err="1">
                <a:solidFill>
                  <a:schemeClr val="tx1"/>
                </a:solidFill>
                <a:effectLst/>
                <a:latin typeface="+mn-lt"/>
                <a:ea typeface="+mn-ea"/>
                <a:cs typeface="+mn-cs"/>
              </a:rPr>
              <a:t>TikTok</a:t>
            </a:r>
            <a:r>
              <a:rPr lang="da-DK" sz="1100" dirty="0">
                <a:solidFill>
                  <a:schemeClr val="tx1"/>
                </a:solidFill>
                <a:effectLst/>
                <a:latin typeface="+mn-lt"/>
                <a:ea typeface="+mn-ea"/>
                <a:cs typeface="+mn-cs"/>
              </a:rPr>
              <a:t>? Hvorfor vækker det følelser hos dem? Nyheden i sig selv, udtryksformen, billedet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t>Kilde:</a:t>
            </a:r>
          </a:p>
          <a:p>
            <a:r>
              <a:rPr lang="da-DK"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Deepfakes</a:t>
            </a:r>
            <a:r>
              <a:rPr lang="da-DK" dirty="0"/>
              <a:t> bruger kunstig intelligens til at skabe nye optagelser (billeder, videoer, stemmeoptagelser), der skildrer begivenheder, udsagn eller handlinger, som faktisk aldrig har fundet sted.</a:t>
            </a:r>
            <a:r>
              <a:rPr lang="da-DK" sz="1200" b="0" i="0" dirty="0">
                <a:solidFill>
                  <a:schemeClr val="tx1"/>
                </a:solidFill>
                <a:effectLst/>
                <a:latin typeface="+mn-lt"/>
                <a:ea typeface="+mn-ea"/>
                <a:cs typeface="+mn-cs"/>
              </a:rPr>
              <a:t> Resultaterne kan være ret overbevisende.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dirty="0">
                <a:solidFill>
                  <a:schemeClr val="tx1"/>
                </a:solidFill>
                <a:effectLst/>
                <a:latin typeface="+mn-lt"/>
                <a:ea typeface="+mn-ea"/>
                <a:cs typeface="+mn-cs"/>
              </a:rPr>
              <a:t>I denne video er det faktisk ikke </a:t>
            </a:r>
            <a:r>
              <a:rPr lang="da-DK" sz="1200" b="0" i="0" dirty="0" err="1">
                <a:solidFill>
                  <a:schemeClr val="tx1"/>
                </a:solidFill>
                <a:effectLst/>
                <a:latin typeface="+mn-lt"/>
                <a:ea typeface="+mn-ea"/>
                <a:cs typeface="+mn-cs"/>
              </a:rPr>
              <a:t>Keanu</a:t>
            </a:r>
            <a:r>
              <a:rPr lang="da-DK" sz="1200" b="0" i="0" dirty="0">
                <a:solidFill>
                  <a:schemeClr val="tx1"/>
                </a:solidFill>
                <a:effectLst/>
                <a:latin typeface="+mn-lt"/>
                <a:ea typeface="+mn-ea"/>
                <a:cs typeface="+mn-cs"/>
              </a:rPr>
              <a:t> Reeves, der viser sin evne til at gøre 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dirty="0">
                <a:solidFill>
                  <a:schemeClr val="tx1"/>
                </a:solidFill>
                <a:effectLst/>
                <a:latin typeface="+mn-lt"/>
                <a:ea typeface="+mn-ea"/>
                <a:cs typeface="+mn-cs"/>
              </a:rPr>
              <a:t>EU og andre organisationer arbejder hårdt på at bekæmpe ondsindet kunstig intelligens og </a:t>
            </a:r>
            <a:r>
              <a:rPr lang="da-DK" sz="1200" b="0" i="0" dirty="0" err="1">
                <a:solidFill>
                  <a:schemeClr val="tx1"/>
                </a:solidFill>
                <a:effectLst/>
                <a:latin typeface="+mn-lt"/>
                <a:ea typeface="+mn-ea"/>
                <a:cs typeface="+mn-cs"/>
              </a:rPr>
              <a:t>deepfakes</a:t>
            </a:r>
            <a:r>
              <a:rPr lang="da-DK" sz="1200" b="0" i="0" dirty="0">
                <a:solidFill>
                  <a:schemeClr val="tx1"/>
                </a:solidFill>
                <a:effectLst/>
                <a:latin typeface="+mn-lt"/>
                <a:ea typeface="+mn-ea"/>
                <a:cs typeface="+mn-cs"/>
              </a:rPr>
              <a:t>, men hvis man ikke er ekspert, er det er ikke altid muligt at se, om et billede eller en video er ægte eller manipuleret. </a:t>
            </a:r>
            <a:r>
              <a:rPr lang="da-DK" dirty="0"/>
              <a:t>Stil dig selv spørgsmålene på </a:t>
            </a:r>
            <a:r>
              <a:rPr lang="da-DK" dirty="0">
                <a:solidFill>
                  <a:srgbClr val="FF0000"/>
                </a:solidFill>
              </a:rPr>
              <a:t>slide 17</a:t>
            </a:r>
            <a:r>
              <a:rPr lang="da-DK" dirty="0"/>
              <a:t> og husk, at hvis noget ser ud til at være for godt (eller for chokerende) til at være sandt, er det det muligvis også. Tjek det grundigt!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 Bemærk * — Denne slide indeholder en animation.</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dirty="0">
                <a:solidFill>
                  <a:schemeClr val="tx1"/>
                </a:solidFill>
                <a:effectLst/>
                <a:latin typeface="+mn-lt"/>
                <a:ea typeface="+mn-ea"/>
                <a:cs typeface="+mn-cs"/>
              </a:rPr>
              <a:t>Beskrivelser:</a:t>
            </a:r>
          </a:p>
          <a:p>
            <a:pPr marL="628650" lvl="1" indent="-171450">
              <a:buFontTx/>
              <a:buChar char="-"/>
            </a:pPr>
            <a:r>
              <a:rPr lang="da-DK" sz="1200" dirty="0">
                <a:solidFill>
                  <a:schemeClr val="tx1"/>
                </a:solidFill>
                <a:effectLst/>
                <a:latin typeface="+mn-lt"/>
                <a:ea typeface="+mn-ea"/>
                <a:cs typeface="+mn-cs"/>
              </a:rPr>
              <a:t>Det første skridt til at beskytte dig selv er at stoppe op. Lad dig ikke narre til at reagere på noget, som måske er for godt, eller for skidt, til at være sandt.</a:t>
            </a:r>
          </a:p>
          <a:p>
            <a:pPr marL="628650" lvl="1" indent="-171450">
              <a:buFontTx/>
              <a:buChar char="-"/>
            </a:pPr>
            <a:r>
              <a:rPr lang="da-DK" sz="1200" dirty="0">
                <a:solidFill>
                  <a:schemeClr val="tx1"/>
                </a:solidFill>
                <a:effectLst/>
                <a:latin typeface="+mn-lt"/>
                <a:ea typeface="+mn-ea"/>
                <a:cs typeface="+mn-cs"/>
              </a:rPr>
              <a:t>Vær ikke bange for at tage lidt tid til at tænke og måske undersøge historien.</a:t>
            </a:r>
          </a:p>
          <a:p>
            <a:pPr marL="628650" lvl="1" indent="-171450">
              <a:buFontTx/>
              <a:buChar char="-"/>
            </a:pPr>
            <a:r>
              <a:rPr lang="da-DK" sz="1200" dirty="0">
                <a:effectLst/>
                <a:latin typeface="+mn-lt"/>
                <a:ea typeface="+mn-ea"/>
                <a:cs typeface="+mn-cs"/>
              </a:rPr>
              <a:t>Faktatjek kan være sjovt: Det er ligesom at lege detektiv. Det er sandt, at det kan tage tid, og du kan måske ikke altid afgøre, om en historie er 100 % sand eller falsk, men du kan lære meget undervejs. Du kan f.eks. lære om gode argumentationsteknikker eller om, hvordan videnskabelig forskning verificeres.</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da-DK" dirty="0"/>
              <a:t>Megen desinformation bygger på menneskets tendens til at ville undgå usikkerhed. </a:t>
            </a:r>
          </a:p>
          <a:p>
            <a:pPr marL="171450" indent="-171450">
              <a:buFont typeface="Arial" panose="020B0604020202020204" pitchFamily="34" charset="0"/>
              <a:buChar char="•"/>
            </a:pPr>
            <a:r>
              <a:rPr lang="da-DK" dirty="0"/>
              <a:t>Det er naturligt at ønske sig sikkerhed, men gå ikke i fælden – tag dig tid og husk, at usikkerhed ikke er et tegn på dumhed!</a:t>
            </a:r>
          </a:p>
          <a:p>
            <a:pPr marL="171450" indent="-171450">
              <a:buFont typeface="Arial" panose="020B0604020202020204" pitchFamily="34" charset="0"/>
              <a:buChar char="•"/>
            </a:pPr>
            <a:r>
              <a:rPr lang="da-DK" dirty="0"/>
              <a:t>Når du læser en historie, der vækker stærke følelser ...</a:t>
            </a:r>
          </a:p>
          <a:p>
            <a:pPr marL="628650" lvl="1" indent="-171450">
              <a:buFont typeface="Arial" panose="020B0604020202020204" pitchFamily="34" charset="0"/>
              <a:buChar char="•"/>
            </a:pPr>
            <a:r>
              <a:rPr lang="da-DK" dirty="0"/>
              <a:t>Stop op</a:t>
            </a:r>
          </a:p>
          <a:p>
            <a:pPr marL="628650" lvl="1" indent="-171450">
              <a:buFont typeface="Arial" panose="020B0604020202020204" pitchFamily="34" charset="0"/>
              <a:buChar char="•"/>
            </a:pPr>
            <a:r>
              <a:rPr lang="da-DK" dirty="0"/>
              <a:t>Tænk over det, og prøv at faktatjekke</a:t>
            </a:r>
          </a:p>
          <a:p>
            <a:pPr marL="628650" lvl="1" indent="-171450">
              <a:buFont typeface="Arial" panose="020B0604020202020204" pitchFamily="34" charset="0"/>
              <a:buChar char="•"/>
            </a:pPr>
            <a:r>
              <a:rPr lang="da-DK" dirty="0"/>
              <a:t>Derefter kan du beslutte, om du vil dele opslaget eller fortælle dine venner om historien? Mener du, at du bør indberette det til den sociale medieplatform som misinformation? Eller måske er du stadig ikke sikker, og du reagerer derfor ikke lige nu.</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 Bemærk * — Denne slide indeholder en animation.</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da-DK" sz="1200" dirty="0">
                <a:effectLst/>
                <a:ea typeface="Calibri" panose="020F0502020204030204" pitchFamily="34" charset="0"/>
                <a:cs typeface="Times New Roman" panose="02020603050405020304" pitchFamily="18" charset="0"/>
              </a:rPr>
              <a:t>Gå tilbage til et af de tidligere eksempler (f.eks. slide 13 med videoen af børn, der angiveligt får pistoler og slutter sig til den lettiske hær).</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da-DK" sz="1200" dirty="0">
                <a:effectLst/>
              </a:rPr>
              <a:t>Det er vigtigt at reflektere over dine egne fordomme. Bekræfter denne nyhed det, du allerede mener? Ville det have gjort en forskel, hvis nyheden blev delt af en ven, du kan lide, eller kendte, du følger ...? Hvilke kilder anser du for at være pålidelige?</a:t>
            </a:r>
            <a:r>
              <a:rPr lang="da-DK"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da-DK" sz="1200" dirty="0">
                <a:effectLst/>
                <a:ea typeface="Calibri" panose="020F0502020204030204" pitchFamily="34" charset="0"/>
              </a:rPr>
              <a:t>Tjek ...</a:t>
            </a:r>
          </a:p>
          <a:p>
            <a:pPr algn="just">
              <a:spcAft>
                <a:spcPts val="0"/>
              </a:spcAft>
            </a:pPr>
            <a:r>
              <a:rPr lang="da-DK" sz="1200" dirty="0">
                <a:effectLst/>
                <a:ea typeface="Calibri" panose="020F0502020204030204" pitchFamily="34" charset="0"/>
              </a:rPr>
              <a:t> </a:t>
            </a:r>
          </a:p>
          <a:p>
            <a:pPr marL="628650" lvl="1" indent="-171450" algn="l">
              <a:spcAft>
                <a:spcPts val="0"/>
              </a:spcAft>
              <a:buFontTx/>
              <a:buChar char="-"/>
              <a:tabLst>
                <a:tab pos="457200" algn="l"/>
              </a:tabLst>
            </a:pPr>
            <a:r>
              <a:rPr lang="da-DK" sz="1200" b="1" dirty="0">
                <a:effectLst/>
                <a:ea typeface="Calibri" panose="020F0502020204030204" pitchFamily="34" charset="0"/>
                <a:cs typeface="Times New Roman" panose="02020603050405020304" pitchFamily="18" charset="0"/>
              </a:rPr>
              <a:t>indholdet: </a:t>
            </a:r>
            <a:r>
              <a:rPr lang="da-DK" sz="1200" dirty="0">
                <a:effectLst/>
                <a:ea typeface="Calibri" panose="020F0502020204030204" pitchFamily="34" charset="0"/>
                <a:cs typeface="Times New Roman" panose="02020603050405020304" pitchFamily="18" charset="0"/>
              </a:rPr>
              <a:t>Læs hele artiklen — stemmer indholdet overens med overskriften?</a:t>
            </a:r>
          </a:p>
          <a:p>
            <a:pPr marL="628650" lvl="1" indent="-171450" algn="l">
              <a:spcAft>
                <a:spcPts val="0"/>
              </a:spcAft>
              <a:buFontTx/>
              <a:buChar char="-"/>
              <a:tabLst>
                <a:tab pos="457200" algn="l"/>
              </a:tabLst>
            </a:pPr>
            <a:r>
              <a:rPr lang="da-DK" sz="1200" b="1" dirty="0">
                <a:effectLst/>
                <a:ea typeface="Calibri" panose="020F0502020204030204" pitchFamily="34" charset="0"/>
                <a:cs typeface="Times New Roman" panose="02020603050405020304" pitchFamily="18" charset="0"/>
              </a:rPr>
              <a:t>kilden: </a:t>
            </a:r>
            <a:r>
              <a:rPr lang="da-DK" sz="1200" b="0" dirty="0">
                <a:effectLst/>
                <a:ea typeface="Calibri" panose="020F0502020204030204" pitchFamily="34" charset="0"/>
                <a:cs typeface="Times New Roman" panose="02020603050405020304" pitchFamily="18" charset="0"/>
              </a:rPr>
              <a:t>Hvilke andre historier har den bragt? Ser de troværdige ud? </a:t>
            </a:r>
          </a:p>
          <a:p>
            <a:pPr marL="628650" lvl="1" indent="-171450" algn="l">
              <a:spcAft>
                <a:spcPts val="0"/>
              </a:spcAft>
              <a:buFontTx/>
              <a:buChar char="-"/>
              <a:tabLst>
                <a:tab pos="457200" algn="l"/>
              </a:tabLs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URL'en: </a:t>
            </a:r>
            <a:r>
              <a:rPr lang="da-DK" sz="1200" dirty="0">
                <a:effectLst/>
                <a:latin typeface="Calibri" panose="020F0502020204030204" pitchFamily="34" charset="0"/>
                <a:ea typeface="Calibri" panose="020F0502020204030204" pitchFamily="34" charset="0"/>
                <a:cs typeface="Times New Roman" panose="02020603050405020304" pitchFamily="18" charset="0"/>
              </a:rPr>
              <a:t>Undersøg altid, om det er det oprindelige websted, eller om URL-adressen indeholder en lille ændring i navnet eller en udvidelse, som let kan overses. Sider med desinformation tager navnene på kendte nyhedskilder og ændrer små detaljer. For eksempel: </a:t>
            </a:r>
            <a:r>
              <a:rPr lang="da-DK"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da-DK" sz="1200" b="0" baseline="0" dirty="0">
                <a:effectLst/>
                <a:latin typeface="Calibri" panose="020F0502020204030204" pitchFamily="34" charset="0"/>
                <a:ea typeface="Calibri" panose="020F0502020204030204" pitchFamily="34" charset="0"/>
                <a:cs typeface="Times New Roman" panose="02020603050405020304" pitchFamily="18" charset="0"/>
              </a:rPr>
              <a:t>(Undersøgelse fra EU's Disinfo Lab om efterligning af legitime nyhedssider: </a:t>
            </a:r>
            <a:r>
              <a:rPr lang="da-DK"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da-DK"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da-DK" sz="1200" b="1" baseline="0" dirty="0">
                <a:effectLst/>
                <a:ea typeface="Calibri" panose="020F0502020204030204" pitchFamily="34" charset="0"/>
                <a:cs typeface="Times New Roman" panose="02020603050405020304" pitchFamily="18" charset="0"/>
              </a:rPr>
              <a:t>forfatteren: </a:t>
            </a:r>
            <a:r>
              <a:rPr lang="da-DK" sz="1200" dirty="0">
                <a:effectLst/>
                <a:ea typeface="Calibri" panose="020F0502020204030204" pitchFamily="34" charset="0"/>
                <a:cs typeface="Times New Roman" panose="02020603050405020304" pitchFamily="18" charset="0"/>
              </a:rPr>
              <a:t>Folk, der arbejder i informationsindustrien, har ofte websteder eller andre offentlige profiler, der kan hjælpe dig med at finde dem og deres arbejde.</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da-DK" sz="1200" dirty="0">
                <a:effectLst/>
                <a:ea typeface="Calibri" panose="020F0502020204030204" pitchFamily="34" charset="0"/>
                <a:cs typeface="Times New Roman" panose="02020603050405020304" pitchFamily="18" charset="0"/>
              </a:rPr>
              <a:t>Kontekst</a:t>
            </a:r>
          </a:p>
          <a:p>
            <a:pPr marL="628650" lvl="1" indent="-171450" algn="l">
              <a:spcAft>
                <a:spcPts val="0"/>
              </a:spcAft>
              <a:buFontTx/>
              <a:buChar char="-"/>
              <a:tabLst>
                <a:tab pos="457200" algn="l"/>
              </a:tabLst>
            </a:pPr>
            <a:r>
              <a:rPr lang="da-DK" sz="1200" b="1" dirty="0">
                <a:effectLst/>
                <a:ea typeface="Calibri" panose="020F0502020204030204" pitchFamily="34" charset="0"/>
                <a:cs typeface="Times New Roman" panose="02020603050405020304" pitchFamily="18" charset="0"/>
              </a:rPr>
              <a:t>dato: </a:t>
            </a:r>
            <a:r>
              <a:rPr lang="da-DK" sz="1200" b="0" dirty="0">
                <a:effectLst/>
                <a:ea typeface="Calibri" panose="020F0502020204030204" pitchFamily="34" charset="0"/>
                <a:cs typeface="Times New Roman" panose="02020603050405020304" pitchFamily="18" charset="0"/>
              </a:rPr>
              <a:t>Nogle gange bliver gamle nyhedshistorier lagt på de sociale medier, fordi folk glemmer at tjekke datoen. </a:t>
            </a:r>
          </a:p>
          <a:p>
            <a:pPr marL="628650" lvl="1" indent="-171450" algn="l">
              <a:spcAft>
                <a:spcPts val="0"/>
              </a:spcAft>
              <a:buFontTx/>
              <a:buChar char="-"/>
              <a:tabLst>
                <a:tab pos="457200" algn="l"/>
              </a:tabLst>
            </a:pPr>
            <a:r>
              <a:rPr lang="da-DK" sz="1200" b="1" dirty="0">
                <a:effectLst/>
                <a:ea typeface="Calibri" panose="020F0502020204030204" pitchFamily="34" charset="0"/>
                <a:cs typeface="Times New Roman" panose="02020603050405020304" pitchFamily="18" charset="0"/>
              </a:rPr>
              <a:t>andre kilder: </a:t>
            </a:r>
            <a:r>
              <a:rPr lang="da-DK" sz="1200" b="0" dirty="0">
                <a:effectLst/>
                <a:ea typeface="Calibri" panose="020F0502020204030204" pitchFamily="34" charset="0"/>
                <a:cs typeface="Times New Roman" panose="02020603050405020304" pitchFamily="18" charset="0"/>
              </a:rPr>
              <a:t>Er der andre kilder, som dækker samme historie? Støtter de </a:t>
            </a:r>
            <a:r>
              <a:rPr lang="da-DK" sz="1200" b="0" dirty="0" err="1">
                <a:effectLst/>
                <a:ea typeface="Calibri" panose="020F0502020204030204" pitchFamily="34" charset="0"/>
                <a:cs typeface="Times New Roman" panose="02020603050405020304" pitchFamily="18" charset="0"/>
              </a:rPr>
              <a:t>de</a:t>
            </a:r>
            <a:r>
              <a:rPr lang="da-DK" sz="1200" b="0" dirty="0">
                <a:effectLst/>
                <a:ea typeface="Calibri" panose="020F0502020204030204" pitchFamily="34" charset="0"/>
                <a:cs typeface="Times New Roman" panose="02020603050405020304" pitchFamily="18" charset="0"/>
              </a:rPr>
              <a:t> påstande, der fremsættes i den oprindelige artikel? Hvilken type kilde er der tale om? Det kan være særlig nyttigt at kontrollere velrenommerede internationale kilder (f.eks. BBC, Deutsche Welle, France 24). Du kan bruge oversættelsesværktøjer til at få adgang til kilder på andre sprog end dit eget — dette kan ofte give et interessant perspektiv generelt, ikke kun når du tjekker for desinformation.</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da-DK" sz="1200" b="0" dirty="0">
                <a:effectLst/>
                <a:ea typeface="Calibri" panose="020F0502020204030204" pitchFamily="34" charset="0"/>
                <a:cs typeface="Times New Roman" panose="02020603050405020304" pitchFamily="18" charset="0"/>
              </a:rPr>
              <a:t>Tænk, før du deler</a:t>
            </a:r>
          </a:p>
          <a:p>
            <a:pPr marL="628650" lvl="1" indent="-171450" algn="l">
              <a:spcAft>
                <a:spcPts val="0"/>
              </a:spcAft>
              <a:buFontTx/>
              <a:buChar char="-"/>
              <a:tabLst>
                <a:tab pos="457200" algn="l"/>
              </a:tabLst>
            </a:pPr>
            <a:r>
              <a:rPr lang="da-DK" sz="1200" b="0" dirty="0">
                <a:effectLst/>
                <a:ea typeface="Calibri" panose="020F0502020204030204" pitchFamily="34" charset="0"/>
                <a:cs typeface="Times New Roman" panose="02020603050405020304" pitchFamily="18" charset="0"/>
              </a:rPr>
              <a:t>Del kun en artikel, hvis du ved, at den er ægte — ellers kan du ved et uheld sprede misinformation!</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Det vigtigste, du kan gøre for at bekæmpe desinformation, er simpelthen at undgå at dele oplysninger, der måske ikke er sande. </a:t>
            </a: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Del de tips, du lærer her, med venner og familie og tal med dem om, hvordan man undgår at blive revet med af falske eller vildledende oplysninger.</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Det kan være fristende at konfrontere folk med deres tro på oplysninger, som du ved ikke er sande, og endda få dem til at skamme sig. Men det nytter ikke noget.</a:t>
            </a:r>
          </a:p>
          <a:p>
            <a:pPr marL="742950" lvl="1" indent="-285750">
              <a:lnSpc>
                <a:spcPct val="107000"/>
              </a:lnSpc>
              <a:buFont typeface="Courier New" panose="02070309020205020404" pitchFamily="49" charset="0"/>
              <a:buChar char="o"/>
            </a:pPr>
            <a:r>
              <a:rPr lang="da-DK" sz="1100" dirty="0">
                <a:effectLst/>
                <a:latin typeface="Calibri" panose="020F0502020204030204" pitchFamily="34" charset="0"/>
                <a:ea typeface="Calibri" panose="020F0502020204030204" pitchFamily="34" charset="0"/>
                <a:cs typeface="Times New Roman" panose="02020603050405020304" pitchFamily="18" charset="0"/>
              </a:rPr>
              <a:t>Hvis du angriber dem, vil de kun blive mere overbevist om det, de tror på, og det kan skade jeres forhold.</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Forvent ikke øjeblikkelige ændringer</a:t>
            </a:r>
          </a:p>
          <a:p>
            <a:pPr marL="742950" lvl="1" indent="-285750">
              <a:lnSpc>
                <a:spcPct val="107000"/>
              </a:lnSpc>
              <a:buFont typeface="Courier New" panose="02070309020205020404" pitchFamily="49" charset="0"/>
              <a:buChar char="o"/>
            </a:pPr>
            <a:r>
              <a:rPr lang="da-DK" sz="1100" dirty="0">
                <a:effectLst/>
                <a:latin typeface="Calibri" panose="020F0502020204030204" pitchFamily="34" charset="0"/>
                <a:ea typeface="Calibri" panose="020F0502020204030204" pitchFamily="34" charset="0"/>
                <a:cs typeface="Times New Roman" panose="02020603050405020304" pitchFamily="18" charset="0"/>
              </a:rPr>
              <a:t>Det kan tage mange samtaler og endda mange år at overbevise folk. Tag den tid, det tager, og mist ikke håbet. Frem for at fortælle dem, at de er forkert på den, kan du fokusere på at dele nøjagtige og nyttige oplysninger fra pålidelige kilder.</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I dag skal vi tale om, hvad desinformation er, og hvordan den fungerer. Vi giver dig nogle tips til, hvordan du opdager desinformation, hvordan du beskytter dig selv mod den, og hvordan du kan hjælpe andre!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a:effectLst/>
                <a:latin typeface="Calibri" panose="020F0502020204030204" pitchFamily="34" charset="0"/>
                <a:ea typeface="Calibri" panose="020F0502020204030204" pitchFamily="34" charset="0"/>
                <a:cs typeface="Times New Roman" panose="02020603050405020304" pitchFamily="18" charset="0"/>
              </a:rPr>
              <a:t>* Bemærk * — Denne slide indeholder animationer.</a:t>
            </a:r>
          </a:p>
          <a:p>
            <a:endParaRPr lang="en-IE" sz="1100"/>
          </a:p>
          <a:p>
            <a:r>
              <a:rPr lang="da-DK" sz="1100"/>
              <a:t>EU træffer foranstaltninger mod desinformation på mange måder.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a:t>— Det </a:t>
            </a:r>
            <a:r>
              <a:rPr lang="da-DK" sz="1100" b="1"/>
              <a:t>samarbejder</a:t>
            </a:r>
            <a:r>
              <a:rPr lang="da-DK" sz="1100"/>
              <a:t> med medlemslandene, internationale organisationer og partnerlande om at finde den bedste tilgang til at forhindre spredning af desinformation.</a:t>
            </a:r>
          </a:p>
          <a:p>
            <a:endParaRPr lang="en-IE" sz="1100"/>
          </a:p>
          <a:p>
            <a:pPr marL="171450" indent="-171450">
              <a:buFontTx/>
              <a:buChar char="-"/>
            </a:pPr>
            <a:r>
              <a:rPr lang="da-DK" sz="1100"/>
              <a:t>Det gør en stor indsats for at </a:t>
            </a:r>
            <a:r>
              <a:rPr lang="da-DK" sz="1100" b="1"/>
              <a:t>kommunikere</a:t>
            </a:r>
            <a:r>
              <a:rPr lang="da-DK" sz="1100"/>
              <a:t> åbent om sine planer og trufne foranstaltninger. Dette er vigtigt, for hvis folk let kan få adgang til nøjagtige oplysninger, er de mindre tilbøjelige til at forlade sig på upålidelige kilder.</a:t>
            </a:r>
          </a:p>
          <a:p>
            <a:pPr marL="171450" indent="-171450">
              <a:buFontTx/>
              <a:buChar char="-"/>
            </a:pPr>
            <a:endParaRPr lang="en-IE" sz="1100"/>
          </a:p>
          <a:p>
            <a:pPr marL="171450" indent="-171450">
              <a:buFontTx/>
              <a:buChar char="-"/>
            </a:pPr>
            <a:r>
              <a:rPr lang="da-DK" sz="1100"/>
              <a:t>Det </a:t>
            </a:r>
            <a:r>
              <a:rPr lang="da-DK" sz="1100" b="1"/>
              <a:t>overvåger og afslører desinformation</a:t>
            </a:r>
            <a:r>
              <a:rPr lang="da-DK" sz="1100"/>
              <a:t> og informationsmanipulation, navnlig på EUvsDisinfo's sociale mediekanaler og websted</a:t>
            </a:r>
          </a:p>
          <a:p>
            <a:pPr marL="0" indent="0">
              <a:buFontTx/>
              <a:buNone/>
            </a:pPr>
            <a:endParaRPr lang="en-IE" sz="1100"/>
          </a:p>
          <a:p>
            <a:pPr marL="171450" indent="-171450">
              <a:buFontTx/>
              <a:buChar char="-"/>
            </a:pPr>
            <a:r>
              <a:rPr lang="da-DK" sz="1100"/>
              <a:t>Det støtter også </a:t>
            </a:r>
            <a:r>
              <a:rPr lang="da-DK" sz="1100" b="1"/>
              <a:t>mediekendskab</a:t>
            </a:r>
            <a:r>
              <a:rPr lang="da-DK" sz="1100"/>
              <a:t> (ved at finansiere initiativer og udarbejde praktiske redskaber som dette) og støtter også </a:t>
            </a:r>
            <a:r>
              <a:rPr lang="da-DK" sz="1100" b="1"/>
              <a:t>uafhængige medier og faktatjekkere</a:t>
            </a:r>
            <a:r>
              <a:rPr lang="da-DK" sz="1100"/>
              <a:t>.</a:t>
            </a:r>
          </a:p>
          <a:p>
            <a:pPr marL="171450" indent="-171450">
              <a:buFontTx/>
              <a:buChar char="-"/>
            </a:pPr>
            <a:endParaRPr lang="en-IE" sz="1100"/>
          </a:p>
          <a:p>
            <a:pPr marL="171450" indent="-171450">
              <a:buFontTx/>
              <a:buChar char="-"/>
            </a:pPr>
            <a:r>
              <a:rPr lang="da-DK" sz="1100"/>
              <a:t>Det samarbejder med </a:t>
            </a:r>
            <a:r>
              <a:rPr lang="da-DK" sz="1100" b="1"/>
              <a:t>sociale medier</a:t>
            </a:r>
            <a:r>
              <a:rPr lang="da-DK" sz="1100"/>
              <a:t> om at forhindre spredning af desinformation og informationsmanipulation i EU og beskytte brugerne.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Vi lever i en informationsalder. Vi har aldrig haft så let adgang til information.</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Dette gør imidlertid ikke altid livet lettere — det kan være meget vanskeligt at skelne mellem sandt og falskt.</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Selv om det forekom usandsynligt på daværende tidspunkt, talte Olivia Rodrigo og Sabrina Carpenter f.eks. sammen til Met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Gala</a:t>
            </a:r>
            <a:r>
              <a:rPr lang="da-DK" sz="1800" dirty="0">
                <a:effectLst/>
                <a:latin typeface="Calibri" panose="020F0502020204030204" pitchFamily="34" charset="0"/>
                <a:ea typeface="Calibri" panose="020F0502020204030204" pitchFamily="34" charset="0"/>
                <a:cs typeface="Times New Roman" panose="02020603050405020304" pitchFamily="18" charset="0"/>
              </a:rPr>
              <a:t>. Forbes-forsiden med Ayatollah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Sayyid</a:t>
            </a:r>
            <a:r>
              <a:rPr lang="da-DK" sz="1800" dirty="0">
                <a:effectLst/>
                <a:latin typeface="Calibri" panose="020F0502020204030204" pitchFamily="34" charset="0"/>
                <a:ea typeface="Calibri" panose="020F0502020204030204" pitchFamily="34" charset="0"/>
                <a:cs typeface="Times New Roman" panose="02020603050405020304" pitchFamily="18" charset="0"/>
              </a:rPr>
              <a:t> Ali Hosseini Khamenei ser meget realistisk ud, men er det ikke. Billedet i midten viser Israels aktivering af våbensystemet "Jernkuplen", men datoen er forkert, og der var ligeledes andre aktører involveret.</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I denne præsentation vil vi ikke kun se på desinformation (når en person eller organisation bevidst spreder oplysninger, som vedkommende ved er falske eller vildledende), men også andre former for falske oplysninger, du kan støde på. Vi ser også på, hvordan du kan beskytte dig selv mod dem.</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Tro ikke på hvad som helst – tænk dig altid om (og tjek fakta!), før du deler. </a:t>
            </a:r>
          </a:p>
          <a:p>
            <a:pPr marL="457200">
              <a:lnSpc>
                <a:spcPct val="107000"/>
              </a:lnSpc>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Kilder:</a:t>
            </a:r>
          </a:p>
          <a:p>
            <a:pPr marL="342900" lvl="0" indent="-342900">
              <a:lnSpc>
                <a:spcPct val="107000"/>
              </a:lnSpc>
              <a:buFont typeface="Symbol" panose="05050102010706020507" pitchFamily="18" charset="2"/>
              <a:buChar char=""/>
              <a:tabLst>
                <a:tab pos="4572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Opslag på de sociale medier om mødet mellem Olivia Rodrigo og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Video om aktivering af Jernkuplen: </a:t>
            </a:r>
            <a:r>
              <a:rPr lang="da-DK" sz="1600" dirty="0">
                <a:hlinkClick r:id="rId3"/>
              </a:rPr>
              <a:t>(3) Iran </a:t>
            </a:r>
            <a:r>
              <a:rPr lang="da-DK" sz="1600" dirty="0" err="1">
                <a:hlinkClick r:id="rId3"/>
              </a:rPr>
              <a:t>Spectator</a:t>
            </a:r>
            <a:r>
              <a:rPr lang="da-DK" sz="1600" dirty="0">
                <a:hlinkClick r:id="rId3"/>
              </a:rPr>
              <a:t> on X: "</a:t>
            </a:r>
            <a:r>
              <a:rPr lang="da-DK" sz="1600" dirty="0">
                <a:latin typeface="Segoe UI Emoji"/>
                <a:hlinkClick r:id="rId3"/>
              </a:rPr>
              <a:t>⚠️</a:t>
            </a:r>
            <a:r>
              <a:rPr lang="da-DK" sz="1600" dirty="0">
                <a:hlinkClick r:id="rId3"/>
              </a:rPr>
              <a:t> 𝐁𝐫𝐞𝐚𝐤𝐢𝐧𝐠 𝐍𝐞𝐰𝐬 </a:t>
            </a:r>
            <a:r>
              <a:rPr lang="da-DK" sz="1600" dirty="0">
                <a:latin typeface="Segoe UI Emoji"/>
                <a:hlinkClick r:id="rId3"/>
              </a:rPr>
              <a:t>⚠️</a:t>
            </a:r>
            <a:r>
              <a:rPr lang="da-DK" sz="1600" dirty="0">
                <a:hlinkClick r:id="rId3"/>
              </a:rPr>
              <a:t> </a:t>
            </a:r>
            <a:r>
              <a:rPr lang="da-DK" sz="1600" dirty="0">
                <a:latin typeface="Segoe UI Emoji"/>
                <a:hlinkClick r:id="rId3"/>
              </a:rPr>
              <a:t>🇮🇷</a:t>
            </a:r>
            <a:r>
              <a:rPr lang="da-DK" sz="1600" dirty="0">
                <a:hlinkClick r:id="rId3"/>
              </a:rPr>
              <a:t>| 𝗧𝗵𝗲 𝗦𝗵𝗮𝗵𝗲𝗱 𝗗𝗿𝗼𝗻𝗲𝘀 𝗮𝗽𝗽𝗲𝗮𝗿 𝘁𝗼 𝗵𝗮𝘃𝗲 𝗿𝗲𝗮𝗰𝗵𝗲𝗱 𝗜𝘀𝗿𝗮𝗲𝗹 𝗿𝗶𝗴𝗵𝘁 𝗻𝗼𝘄 Video </a:t>
            </a:r>
            <a:r>
              <a:rPr lang="da-DK" sz="1600" dirty="0" err="1">
                <a:hlinkClick r:id="rId3"/>
              </a:rPr>
              <a:t>confirmation</a:t>
            </a:r>
            <a:r>
              <a:rPr lang="da-DK" sz="1600" dirty="0">
                <a:hlinkClick r:id="rId3"/>
              </a:rPr>
              <a:t> has </a:t>
            </a:r>
            <a:r>
              <a:rPr lang="da-DK" sz="1600" dirty="0" err="1">
                <a:hlinkClick r:id="rId3"/>
              </a:rPr>
              <a:t>been</a:t>
            </a:r>
            <a:r>
              <a:rPr lang="da-DK" sz="1600" dirty="0">
                <a:hlinkClick r:id="rId3"/>
              </a:rPr>
              <a:t> </a:t>
            </a:r>
            <a:r>
              <a:rPr lang="da-DK" sz="1600" dirty="0" err="1">
                <a:hlinkClick r:id="rId3"/>
              </a:rPr>
              <a:t>provided</a:t>
            </a:r>
            <a:r>
              <a:rPr lang="da-DK" sz="1600" dirty="0">
                <a:hlinkClick r:id="rId3"/>
              </a:rPr>
              <a:t>: https://t.co/5Mt7VfstLB" / X (twitter.com)</a:t>
            </a:r>
          </a:p>
          <a:p>
            <a:pPr marL="342900" lvl="0" indent="-342900">
              <a:lnSpc>
                <a:spcPct val="107000"/>
              </a:lnSpc>
              <a:buFont typeface="Symbol" panose="05050102010706020507" pitchFamily="18" charset="2"/>
              <a:buChar char=""/>
              <a:tabLst>
                <a:tab pos="4572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Falsk forside på Forbes Magazine: </a:t>
            </a:r>
            <a:r>
              <a:rPr lang="da-DK"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100" b="1" dirty="0">
                <a:effectLst/>
                <a:latin typeface="Calibri" panose="020F0502020204030204" pitchFamily="34" charset="0"/>
                <a:ea typeface="Calibri" panose="020F0502020204030204" pitchFamily="34" charset="0"/>
                <a:cs typeface="Times New Roman" panose="02020603050405020304" pitchFamily="18" charset="0"/>
              </a:rPr>
              <a:t>Satire/humor</a:t>
            </a:r>
            <a:r>
              <a:rPr lang="da-DK" sz="1100" dirty="0">
                <a:effectLst/>
                <a:latin typeface="Calibri" panose="020F0502020204030204" pitchFamily="34" charset="0"/>
                <a:ea typeface="Calibri" panose="020F0502020204030204" pitchFamily="34" charset="0"/>
                <a:cs typeface="Times New Roman" panose="02020603050405020304" pitchFamily="18" charset="0"/>
              </a:rPr>
              <a:t>: Vittige historier fra satiriske nyhedsmedier bliver nogle gange misforstået som værende rigtige nyheder. </a:t>
            </a:r>
          </a:p>
          <a:p>
            <a:pPr marL="342900" lvl="0" indent="-342900">
              <a:lnSpc>
                <a:spcPct val="107000"/>
              </a:lnSpc>
              <a:buFont typeface="Symbol" panose="05050102010706020507" pitchFamily="18" charset="2"/>
              <a:buChar char=""/>
            </a:pPr>
            <a:r>
              <a:rPr lang="da-DK" sz="1100" b="1" dirty="0">
                <a:effectLst/>
                <a:latin typeface="Calibri" panose="020F0502020204030204" pitchFamily="34" charset="0"/>
                <a:ea typeface="Calibri" panose="020F0502020204030204" pitchFamily="34" charset="0"/>
                <a:cs typeface="Times New Roman" panose="02020603050405020304" pitchFamily="18" charset="0"/>
              </a:rPr>
              <a:t>Misinformation</a:t>
            </a:r>
            <a:r>
              <a:rPr lang="da-DK" sz="1100" dirty="0">
                <a:effectLst/>
                <a:latin typeface="Calibri" panose="020F0502020204030204" pitchFamily="34" charset="0"/>
                <a:ea typeface="Calibri" panose="020F0502020204030204" pitchFamily="34" charset="0"/>
                <a:cs typeface="Times New Roman" panose="02020603050405020304" pitchFamily="18" charset="0"/>
              </a:rPr>
              <a:t>: Falske eller vildledende oplysninger, der deles af personer, som tror på dem, men som ikke ønsker at forvolde skade. Ofte prøver de bare at hjælpe. Eksempel: En onkel lægger en artikel på Facebook om hvidløg, der forebygger kræft, fordi han mener, at det er nyttig viden. Han ved ikke, at oplysningen er forkert.</a:t>
            </a:r>
          </a:p>
          <a:p>
            <a:pPr marL="342900" lvl="0" indent="-342900">
              <a:lnSpc>
                <a:spcPct val="107000"/>
              </a:lnSpc>
              <a:spcAft>
                <a:spcPts val="800"/>
              </a:spcAft>
              <a:buFont typeface="Symbol" panose="05050102010706020507" pitchFamily="18" charset="2"/>
              <a:buChar char=""/>
            </a:pPr>
            <a:r>
              <a:rPr lang="da-DK" sz="1100" b="1" dirty="0">
                <a:effectLst/>
                <a:latin typeface="Calibri" panose="020F0502020204030204" pitchFamily="34" charset="0"/>
                <a:ea typeface="Calibri" panose="020F0502020204030204" pitchFamily="34" charset="0"/>
                <a:cs typeface="Times New Roman" panose="02020603050405020304" pitchFamily="18" charset="0"/>
              </a:rPr>
              <a:t>Desinformation</a:t>
            </a: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r>
              <a:rPr lang="da-DK" dirty="0"/>
              <a:t>Falske oplysninger skabes og deles for at vildlede mennesker eller for at nå et politisk eller økonomisk mål. De kan skade offentligheden.</a:t>
            </a:r>
            <a:r>
              <a:rPr lang="da-DK" sz="1100" dirty="0">
                <a:effectLst/>
                <a:latin typeface="Calibri" panose="020F0502020204030204" pitchFamily="34" charset="0"/>
                <a:ea typeface="Calibri" panose="020F0502020204030204" pitchFamily="34" charset="0"/>
                <a:cs typeface="Times New Roman" panose="02020603050405020304" pitchFamily="18" charset="0"/>
              </a:rPr>
              <a:t> Eksempel: Et opslag på de sociale medier med falske historier om migranter, der begår forbrydelser i Europa. Det blev lavet for at skabe splittelse i samfundet.</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cs typeface="Times New Roman" panose="02020603050405020304" pitchFamily="18" charset="0"/>
              </a:rPr>
              <a:t>* Bemærk * — Denne slide indeholder animationer.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cs typeface="Times New Roman" panose="02020603050405020304" pitchFamily="18" charset="0"/>
              </a:rPr>
              <a:t>Humor kan let forveksles med rigtige nyheder, hvis du ikke er forsigtig.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chemeClr val="bg1"/>
                </a:solidFill>
              </a:rPr>
              <a:t>Billedet af paven i dynejakke blev første gang lagt ud på en Facebook-gruppe kaldet AI Art Universe i marts 2023 og gik hurtigt viral.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cs typeface="Times New Roman" panose="02020603050405020304" pitchFamily="18" charset="0"/>
              </a:rPr>
              <a:t>Du kan finde flere AI-genererede billeder af pave Frans her: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cs typeface="Times New Roman" panose="02020603050405020304" pitchFamily="18" charset="0"/>
              </a:rPr>
              <a:t>Andet billede af paven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 Bemærk * — Denne slide indeholder animationer.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dirty="0">
                <a:solidFill>
                  <a:srgbClr val="FF0000"/>
                </a:solidFill>
                <a:effectLst/>
                <a:latin typeface="+mn-lt"/>
                <a:ea typeface="+mn-ea"/>
                <a:cs typeface="+mn-cs"/>
              </a:rPr>
              <a:t>Falske oplysninger spredes ofte, fordi folk virkelig tror på dem og ønsker at dele det, de har lært, med venner eller familie. I det tilfælde kalder vi det "misinformation".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da-DK" sz="1200" b="0" i="0" dirty="0">
                <a:effectLst/>
                <a:latin typeface="+mn-lt"/>
                <a:ea typeface="+mn-ea"/>
                <a:cs typeface="+mn-cs"/>
              </a:rPr>
              <a:t>Under covid-19-pandemien blev der delt mange forvirrende informationer på de sociale medier. </a:t>
            </a:r>
            <a:r>
              <a:rPr lang="da-DK" dirty="0"/>
              <a:t>Mange hævdede f.eks., at der var en forbindelse mellem 5G-teknologi og spredningen af coronavirus (du kan læse mere om dette her: </a:t>
            </a:r>
            <a:r>
              <a:rPr lang="da-DK" dirty="0">
                <a:hlinkClick r:id="rId3"/>
              </a:rPr>
              <a:t>https://www.euronews.com/2020/05/15/what-is-the-truth-behind-the-5g-coronavirus-conspiracy-theory-culture-clash</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da-DK" sz="1200" b="0" i="0" dirty="0">
                <a:effectLst/>
                <a:latin typeface="+mn-lt"/>
                <a:ea typeface="+mn-ea"/>
                <a:cs typeface="+mn-cs"/>
              </a:rPr>
              <a:t>Denne teori forårsagede reel skade:</a:t>
            </a:r>
          </a:p>
          <a:p>
            <a:pPr marL="171450" indent="-171450">
              <a:buFontTx/>
              <a:buChar char="-"/>
            </a:pPr>
            <a:r>
              <a:rPr lang="da-DK" baseline="0" dirty="0"/>
              <a:t>Brandstiftere satte ild til mobilmaster i hele Europa</a:t>
            </a:r>
          </a:p>
          <a:p>
            <a:pPr marL="171450" indent="-171450">
              <a:buFontTx/>
              <a:buChar char="-"/>
            </a:pPr>
            <a:r>
              <a:rPr lang="da-DK" baseline="0" dirty="0"/>
              <a:t>Telekommunikationsnettene brød sammen, da mange af de ødelagte og hærgede master var til 3G- og 4G-tjenester, som offentligheden er afhængig af (f.eks. til at ringe efter en ambulance).</a:t>
            </a:r>
          </a:p>
          <a:p>
            <a:pPr marL="171450" indent="-171450">
              <a:buFontTx/>
              <a:buChar char="-"/>
            </a:pPr>
            <a:r>
              <a:rPr lang="da-DK" sz="1200" b="0" i="0" dirty="0">
                <a:solidFill>
                  <a:schemeClr val="tx1"/>
                </a:solidFill>
                <a:effectLst/>
                <a:latin typeface="+mn-lt"/>
                <a:ea typeface="+mn-ea"/>
                <a:cs typeface="+mn-cs"/>
              </a:rPr>
              <a:t>Telekommunikationsmedarbejdere blev chikaneret og angrebet på gaden for at anlægge 5G-fiberoptiske kabler eller enhver anden form for telekommunikationsinfrastruktur.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rPr>
              <a:t>[Denne konspirationsteori, der forbinder installationen af 5G-master med udbruddet af covid-19, menes at være opstået i Frankrig i januar 2020, hvorfra den hurtigt spredte sig til andre lande.]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 Bemærk * — Denne slide indeholder animationer.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Dette er et eksempel på desinformation. En kvinde foregiver at være en lokal indbygger, der oplever antirussisk forskelsbehandling, med det formål at vildlede mennesker og fremme russiske politiske interesser.</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Inden for samme år optrådte hun i alle disse roller.</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Rigtige mennesker holder måske ikke fast ved det budskab, som de mennesker, der står bag propagandaen, ønsker at levere, så de bruger professionelle skuespillere til at spille forskellige personer, der kan vække vores følelser. Målet er at skabe en prorussisk og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antiukrainsk</a:t>
            </a:r>
            <a:r>
              <a:rPr lang="da-DK" sz="1800" dirty="0">
                <a:effectLst/>
                <a:latin typeface="Calibri" panose="020F0502020204030204" pitchFamily="34" charset="0"/>
                <a:ea typeface="Calibri" panose="020F0502020204030204" pitchFamily="34" charset="0"/>
                <a:cs typeface="Times New Roman" panose="02020603050405020304" pitchFamily="18" charset="0"/>
              </a:rPr>
              <a:t> stemning.</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Kilde:</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dirty="0">
                <a:hlinkClick r:id="rId3"/>
              </a:rPr>
              <a:t>Russian </a:t>
            </a:r>
            <a:r>
              <a:rPr lang="da-DK" sz="1800" dirty="0" err="1">
                <a:hlinkClick r:id="rId3"/>
              </a:rPr>
              <a:t>disinfo</a:t>
            </a:r>
            <a:r>
              <a:rPr lang="da-DK" sz="1800" dirty="0">
                <a:hlinkClick r:id="rId3"/>
              </a:rPr>
              <a:t> patterns: </a:t>
            </a:r>
            <a:r>
              <a:rPr lang="da-DK" sz="1800" dirty="0" err="1">
                <a:hlinkClick r:id="rId3"/>
              </a:rPr>
              <a:t>same</a:t>
            </a:r>
            <a:r>
              <a:rPr lang="da-DK" sz="1800" dirty="0">
                <a:hlinkClick r:id="rId3"/>
              </a:rPr>
              <a:t> </a:t>
            </a:r>
            <a:r>
              <a:rPr lang="da-DK" sz="1800" dirty="0" err="1">
                <a:hlinkClick r:id="rId3"/>
              </a:rPr>
              <a:t>actors</a:t>
            </a:r>
            <a:r>
              <a:rPr lang="da-DK" sz="1800" dirty="0">
                <a:hlinkClick r:id="rId3"/>
              </a:rPr>
              <a:t>, </a:t>
            </a:r>
            <a:r>
              <a:rPr lang="da-DK" sz="1800" dirty="0" err="1">
                <a:hlinkClick r:id="rId3"/>
              </a:rPr>
              <a:t>different</a:t>
            </a:r>
            <a:r>
              <a:rPr lang="da-DK" sz="1800" dirty="0">
                <a:hlinkClick r:id="rId3"/>
              </a:rPr>
              <a:t> sets | </a:t>
            </a:r>
            <a:r>
              <a:rPr lang="da-DK" sz="1800" dirty="0" err="1">
                <a:hlinkClick r:id="rId3"/>
              </a:rPr>
              <a:t>StopFake</a:t>
            </a:r>
            <a:r>
              <a:rPr lang="da-DK" sz="1800" dirty="0"/>
              <a:t>. Link: </a:t>
            </a:r>
            <a:r>
              <a:rPr lang="da-DK"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Første billede &gt; video: (</a:t>
            </a:r>
            <a:r>
              <a:rPr lang="da-DK"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da-DK" sz="1800" dirty="0">
                <a:effectLst/>
                <a:latin typeface="Calibri" panose="020F0502020204030204" pitchFamily="34" charset="0"/>
                <a:ea typeface="Calibri" panose="020F0502020204030204" pitchFamily="34" charset="0"/>
                <a:cs typeface="Times New Roman" panose="02020603050405020304" pitchFamily="18" charset="0"/>
              </a:rPr>
              <a:t>)</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Samlet tid:  40'' (fra 2 min. 51 sek. til 3 min. 31 sek.)</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Udskrift (oversat):</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(Taget fra en udsendelse fra en krimsk tv-station om en offentlig demonstration i Sevastopol, Krim, den 3. marts 2014. Kvinden kalder sig selv Maria og hævder at være fra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Odesa</a:t>
            </a:r>
            <a:r>
              <a:rPr lang="da-DK"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Lærere fra skolen ringer og beder om beskyttelse. Mine børn går på russisk skole, og jeg sidder i forældrebestyrelsen.</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Når jeg kommer hen på skolen, spørger mine børn: "Skal vi nu også i fængsel, fordi vi lærer og taler russisk?"</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For at komme i kontakt med dig måtte vi slukke for vores mobiltelefoner og tage batterierne ud.</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Der er startet en enorm forfølgelse. Det er virkelig forfærdeligt.</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3981815" y="3796958"/>
            <a:ext cx="7284644" cy="1200329"/>
          </a:xfrm>
          <a:prstGeom prst="rect">
            <a:avLst/>
          </a:prstGeom>
        </p:spPr>
        <p:txBody>
          <a:bodyPr wrap="square">
            <a:spAutoFit/>
          </a:bodyPr>
          <a:lstStyle/>
          <a:p>
            <a:pPr lvl="0" defTabSz="457200">
              <a:defRPr/>
            </a:pPr>
            <a:r>
              <a:rPr lang="it-IT" sz="7200" b="1" dirty="0">
                <a:solidFill>
                  <a:srgbClr val="FFEC00"/>
                </a:solidFill>
                <a:latin typeface="Arial" panose="020B0604020202020204" pitchFamily="34" charset="0"/>
                <a:ea typeface="Verdana" panose="020B0604030504040204" pitchFamily="34" charset="0"/>
                <a:cs typeface="Arial" panose="020B0604020202020204" pitchFamily="34" charset="0"/>
              </a:rPr>
              <a:t>des</a:t>
            </a: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335394" y="2148870"/>
            <a:ext cx="5637282" cy="1569660"/>
          </a:xfrm>
          <a:prstGeom prst="rect">
            <a:avLst/>
          </a:prstGeom>
        </p:spPr>
        <p:txBody>
          <a:bodyPr wrap="square">
            <a:spAutoFit/>
          </a:bodyPr>
          <a:lstStyle/>
          <a:p>
            <a:pPr algn="ctr">
              <a:defRPr/>
            </a:pPr>
            <a:r>
              <a:rPr lang="da-DK" sz="4800" dirty="0">
                <a:solidFill>
                  <a:schemeClr val="bg1"/>
                </a:solidFill>
                <a:latin typeface="Arial" panose="020B0604020202020204" pitchFamily="34" charset="0"/>
                <a:ea typeface="Verdana" panose="020B0604030504040204" pitchFamily="34" charset="0"/>
                <a:cs typeface="Arial" panose="020B0604020202020204" pitchFamily="34" charset="0"/>
              </a:rPr>
              <a:t>Sådan genkendes og bekæmpes </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s://euvsdisinf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search/list:recent;hl=en" TargetMode="External"/><Relationship Id="rId11" Type="http://schemas.openxmlformats.org/officeDocument/2006/relationships/image" Target="../media/image60.png"/><Relationship Id="rId5" Type="http://schemas.openxmlformats.org/officeDocument/2006/relationships/hyperlink" Target="https://efcsn.com/" TargetMode="External"/><Relationship Id="rId10" Type="http://schemas.openxmlformats.org/officeDocument/2006/relationships/hyperlink" Target="http://www.edmo.eu/" TargetMode="External"/><Relationship Id="rId4" Type="http://schemas.openxmlformats.org/officeDocument/2006/relationships/hyperlink" Target="https://ifcncodeofprinciples.poynter.org/" TargetMode="External"/><Relationship Id="rId9" Type="http://schemas.openxmlformats.org/officeDocument/2006/relationships/hyperlink" Target="http://www.euvsdisinfo.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intro"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da-DK">
                <a:latin typeface="Arial"/>
                <a:ea typeface="Verdana"/>
                <a:cs typeface="Arial"/>
              </a:rPr>
              <a:t>Del 2: Hvordan fungerer desinformation?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647522" y="2249638"/>
            <a:ext cx="2128840" cy="932949"/>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da-DK" i="1" dirty="0">
                <a:latin typeface="Arial" panose="020B0604020202020204" pitchFamily="34" charset="0"/>
                <a:ea typeface="Verdana" panose="020B0604030504040204" pitchFamily="34" charset="0"/>
                <a:cs typeface="Arial" panose="020B0604020202020204" pitchFamily="34" charset="0"/>
              </a:rPr>
              <a:t>Jeg ved ikke længere, hvem jeg kan stole på!</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da-DK" sz="2000" b="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Whataboutism</a:t>
            </a:r>
            <a:br>
              <a:rPr lang="da-DK"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da-DK">
                <a:solidFill>
                  <a:schemeClr val="bg1"/>
                </a:solidFill>
                <a:effectLst/>
                <a:latin typeface="Arial" panose="020B0604020202020204" pitchFamily="34" charset="0"/>
                <a:ea typeface="Verdana" panose="020B0604030504040204" pitchFamily="34" charset="0"/>
                <a:cs typeface="Arial" panose="020B0604020202020204" pitchFamily="34" charset="0"/>
              </a:rPr>
              <a:t>Opmærksomheden henledes på ikke-beslægtede eller fjernrelaterede spørgsmål.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da-DK" sz="2400" b="1">
                <a:solidFill>
                  <a:schemeClr val="bg1"/>
                </a:solidFill>
                <a:latin typeface="Arial" panose="020B0604020202020204" pitchFamily="34" charset="0"/>
                <a:cs typeface="Arial" panose="020B0604020202020204" pitchFamily="34" charset="0"/>
              </a:rPr>
              <a:t>Formålet med desinformation er ikke nødvendigvis at overbevise, men at forvirre folk. </a:t>
            </a:r>
            <a:br>
              <a:rPr lang="da-DK" sz="2400" b="1">
                <a:solidFill>
                  <a:schemeClr val="bg1"/>
                </a:solidFill>
                <a:latin typeface="Arial" panose="020B0604020202020204" pitchFamily="34" charset="0"/>
                <a:cs typeface="Arial" panose="020B0604020202020204" pitchFamily="34" charset="0"/>
              </a:rPr>
            </a:br>
            <a:r>
              <a:rPr lang="da-DK" sz="2400" b="1">
                <a:solidFill>
                  <a:schemeClr val="bg1"/>
                </a:solidFill>
                <a:latin typeface="Arial" panose="020B0604020202020204" pitchFamily="34" charset="0"/>
                <a:cs typeface="Arial" panose="020B0604020202020204" pitchFamily="34" charset="0"/>
              </a:rPr>
              <a:t>Taktikker omfatter:</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da-DK" b="1">
                <a:solidFill>
                  <a:srgbClr val="FFEC00"/>
                </a:solidFill>
                <a:effectLst/>
                <a:latin typeface="Arial" panose="020B0604020202020204" pitchFamily="34" charset="0"/>
                <a:ea typeface="Verdana" panose="020B0604030504040204" pitchFamily="34" charset="0"/>
                <a:cs typeface="Arial" panose="020B0604020202020204" pitchFamily="34" charset="0"/>
              </a:rPr>
              <a:t>Stråmands-taktik</a:t>
            </a:r>
            <a:r>
              <a:rPr lang="da-DK">
                <a:effectLst/>
                <a:latin typeface="Arial" panose="020B0604020202020204" pitchFamily="34" charset="0"/>
                <a:ea typeface="Verdana" panose="020B0604030504040204" pitchFamily="34" charset="0"/>
                <a:cs typeface="Arial" panose="020B0604020202020204" pitchFamily="34" charset="0"/>
              </a:rPr>
              <a:t> </a:t>
            </a:r>
            <a:r>
              <a:rPr lang="da-DK">
                <a:solidFill>
                  <a:schemeClr val="bg1"/>
                </a:solidFill>
                <a:effectLst/>
                <a:latin typeface="Arial" panose="020B0604020202020204" pitchFamily="34" charset="0"/>
                <a:ea typeface="Verdana" panose="020B0604030504040204" pitchFamily="34" charset="0"/>
                <a:cs typeface="Arial" panose="020B0604020202020204" pitchFamily="34" charset="0"/>
              </a:rPr>
              <a:t>Der gives et forkert billede af andres stilling, og herefter angribes den.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da-DK" sz="2000" b="1">
                <a:solidFill>
                  <a:srgbClr val="FFEC00"/>
                </a:solidFill>
                <a:latin typeface="Arial" panose="020B0604020202020204" pitchFamily="34" charset="0"/>
                <a:ea typeface="Verdana" panose="020B0604030504040204" pitchFamily="34" charset="0"/>
                <a:cs typeface="Arial" panose="020B0604020202020204" pitchFamily="34" charset="0"/>
              </a:rPr>
              <a:t>Angreb</a:t>
            </a:r>
            <a:br>
              <a:rPr lang="da-DK"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da-DK">
                <a:solidFill>
                  <a:schemeClr val="bg1"/>
                </a:solidFill>
                <a:latin typeface="Arial" panose="020B0604020202020204" pitchFamily="34" charset="0"/>
                <a:ea typeface="Verdana" panose="020B0604030504040204" pitchFamily="34" charset="0"/>
                <a:cs typeface="Arial" panose="020B0604020202020204" pitchFamily="34" charset="0"/>
              </a:rPr>
              <a:t>Tvivlerne skræmmes væk gennem aggressiv eller dementerende sprogbrug.</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da-DK" sz="2000" b="1">
                <a:solidFill>
                  <a:srgbClr val="FFEC00"/>
                </a:solidFill>
                <a:latin typeface="Arial" panose="020B0604020202020204" pitchFamily="34" charset="0"/>
                <a:ea typeface="Verdana" panose="020B0604030504040204" pitchFamily="34" charset="0"/>
                <a:cs typeface="Arial" panose="020B0604020202020204" pitchFamily="34" charset="0"/>
              </a:rPr>
              <a:t>Latterliggørelse  </a:t>
            </a:r>
            <a:br>
              <a:rPr lang="da-DK" sz="1800">
                <a:solidFill>
                  <a:schemeClr val="bg1"/>
                </a:solidFill>
                <a:latin typeface="Arial" panose="020B0604020202020204" pitchFamily="34" charset="0"/>
                <a:ea typeface="Verdana" panose="020B0604030504040204" pitchFamily="34" charset="0"/>
                <a:cs typeface="Arial" panose="020B0604020202020204" pitchFamily="34" charset="0"/>
              </a:rPr>
            </a:br>
            <a:r>
              <a:rPr lang="da-DK">
                <a:solidFill>
                  <a:schemeClr val="bg1"/>
                </a:solidFill>
                <a:latin typeface="Arial" panose="020B0604020202020204" pitchFamily="34" charset="0"/>
                <a:ea typeface="Verdana" panose="020B0604030504040204" pitchFamily="34" charset="0"/>
                <a:cs typeface="Arial" panose="020B0604020202020204" pitchFamily="34" charset="0"/>
              </a:rPr>
              <a:t>Der gøres grin med tvivlerne</a:t>
            </a:r>
            <a:r>
              <a:rPr lang="da-DK" sz="2000">
                <a:solidFill>
                  <a:schemeClr val="bg1"/>
                </a:solidFill>
                <a:latin typeface="Arial" panose="020B0604020202020204" pitchFamily="34" charset="0"/>
                <a:ea typeface="Verdana" panose="020B0604030504040204" pitchFamily="34" charset="0"/>
                <a:cs typeface="Arial" panose="020B0604020202020204" pitchFamily="34" charset="0"/>
              </a:rPr>
              <a:t> ved brug af sarkasme.</a:t>
            </a:r>
            <a:r>
              <a:rPr lang="da-DK"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233564" cy="1538883"/>
          </a:xfrm>
          <a:prstGeom prst="rect">
            <a:avLst/>
          </a:prstGeom>
          <a:noFill/>
        </p:spPr>
        <p:txBody>
          <a:bodyPr wrap="square">
            <a:spAutoFit/>
          </a:bodyPr>
          <a:lstStyle/>
          <a:p>
            <a:r>
              <a:rPr lang="da-DK" sz="2000" b="1" dirty="0">
                <a:solidFill>
                  <a:srgbClr val="FFEC00"/>
                </a:solidFill>
                <a:latin typeface="Arial" panose="020B0604020202020204" pitchFamily="34" charset="0"/>
                <a:ea typeface="Verdana" panose="020B0604030504040204" pitchFamily="34" charset="0"/>
                <a:cs typeface="Arial" panose="020B0604020202020204" pitchFamily="34" charset="0"/>
              </a:rPr>
              <a:t>Overflod af detaljer </a:t>
            </a:r>
            <a:r>
              <a:rPr lang="da-DK"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da-DK"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da-DK"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Opmærksomheden afledes fra hovedemnet.</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da-DK">
                <a:latin typeface="Arial"/>
                <a:ea typeface="Verdana"/>
                <a:cs typeface="Arial"/>
              </a:rPr>
              <a:t>Del 2:</a:t>
            </a:r>
            <a:r>
              <a:rPr lang="da-DK" sz="1600">
                <a:latin typeface="Arial"/>
                <a:ea typeface="Verdana"/>
                <a:cs typeface="Arial"/>
              </a:rPr>
              <a:t> Hvordan fungerer desinformation?</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da-DK">
                <a:latin typeface="Arial"/>
                <a:ea typeface="Verdana"/>
                <a:cs typeface="Arial"/>
              </a:rPr>
              <a:t>Del 2:</a:t>
            </a:r>
            <a:r>
              <a:rPr lang="da-DK" sz="1600">
                <a:latin typeface="Arial"/>
                <a:ea typeface="Verdana"/>
                <a:cs typeface="Arial"/>
              </a:rPr>
              <a:t> Hvordan fungerer desinformation?</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da-DK" sz="1200">
                  <a:solidFill>
                    <a:schemeClr val="bg1"/>
                  </a:solidFill>
                  <a:latin typeface="Arial" panose="020B0604020202020204" pitchFamily="34" charset="0"/>
                  <a:cs typeface="Arial" panose="020B0604020202020204" pitchFamily="34" charset="0"/>
                </a:rPr>
                <a:t>© 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da-DK" sz="2500" b="1">
                  <a:solidFill>
                    <a:schemeClr val="bg1"/>
                  </a:solidFill>
                </a:rPr>
                <a:t>Desinformation findes ikke kun på de sociale medier, </a:t>
              </a:r>
              <a:br>
                <a:rPr lang="da-DK" sz="2500" b="1">
                  <a:solidFill>
                    <a:schemeClr val="bg1"/>
                  </a:solidFill>
                </a:rPr>
              </a:br>
              <a:r>
                <a:rPr lang="da-DK" sz="2500" b="1">
                  <a:solidFill>
                    <a:schemeClr val="bg1"/>
                  </a:solidFill>
                </a:rPr>
                <a:t>men også i traditionelle medier</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C531286A-CC7D-C412-253C-CC22E6FF72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da-DK">
                <a:latin typeface="Arial"/>
                <a:ea typeface="Verdana"/>
                <a:cs typeface="Arial"/>
              </a:rPr>
              <a:t>Del 2:</a:t>
            </a:r>
            <a:r>
              <a:rPr lang="da-DK" sz="1600">
                <a:latin typeface="Arial"/>
                <a:ea typeface="Verdana"/>
                <a:cs typeface="Arial"/>
              </a:rPr>
              <a:t> Hvordan fungerer desinformation?</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82E12EB8-4B00-74EE-D27E-E3E0AEC5AE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da-DK">
                <a:latin typeface="Arial"/>
                <a:cs typeface="Arial"/>
              </a:rPr>
              <a:t>Del 2:</a:t>
            </a:r>
            <a:r>
              <a:rPr lang="da-DK" sz="1600">
                <a:latin typeface="Arial"/>
                <a:cs typeface="Arial"/>
              </a:rPr>
              <a:t> Hvordan fungerer desinformation?</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da-DK"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3 </a:t>
            </a:r>
          </a:p>
          <a:p>
            <a:r>
              <a:rPr lang="da-DK" sz="5400" b="1">
                <a:solidFill>
                  <a:schemeClr val="bg1"/>
                </a:solidFill>
                <a:latin typeface="Arial" panose="020B0604020202020204" pitchFamily="34" charset="0"/>
                <a:ea typeface="Verdana" panose="020B0604030504040204" pitchFamily="34" charset="0"/>
                <a:cs typeface="Arial" panose="020B0604020202020204" pitchFamily="34" charset="0"/>
              </a:rPr>
              <a:t>Hvordan reagerer man på desinformation?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da-DK">
                <a:latin typeface="Arial"/>
                <a:ea typeface="Verdana"/>
                <a:cs typeface="Arial"/>
              </a:rPr>
              <a:t>Del 3:</a:t>
            </a:r>
            <a:r>
              <a:rPr lang="da-DK" sz="1600">
                <a:latin typeface="Arial"/>
                <a:ea typeface="Verdana"/>
                <a:cs typeface="Arial"/>
              </a:rPr>
              <a:t> </a:t>
            </a:r>
            <a:r>
              <a:rPr lang="da-DK">
                <a:latin typeface="Arial"/>
                <a:ea typeface="Verdana"/>
                <a:cs typeface="Arial"/>
              </a:rPr>
              <a:t>Hvordan reagerer man på desinformation?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Lad dig ikke narre til at reagere!</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Stop op</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Tænk</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da-DK">
                <a:latin typeface="Arial"/>
                <a:ea typeface="Verdana"/>
                <a:cs typeface="Arial"/>
              </a:rPr>
              <a:t>Del 3:</a:t>
            </a:r>
            <a:r>
              <a:rPr lang="da-DK" sz="1400">
                <a:latin typeface="Arial"/>
                <a:ea typeface="Verdana"/>
                <a:cs typeface="Arial"/>
              </a:rPr>
              <a:t> </a:t>
            </a:r>
            <a:r>
              <a:rPr lang="da-DK" sz="1600">
                <a:latin typeface="Arial"/>
                <a:ea typeface="Verdana"/>
                <a:cs typeface="Arial"/>
              </a:rPr>
              <a:t>Hvordan reagerer man på desinformation?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da-DK" sz="4800" b="1" dirty="0">
                <a:solidFill>
                  <a:srgbClr val="AAFAC8"/>
                </a:solidFill>
                <a:latin typeface="Arial" panose="020B0604020202020204" pitchFamily="34" charset="0"/>
                <a:ea typeface="Verdana" panose="020B0604030504040204" pitchFamily="34" charset="0"/>
                <a:cs typeface="Arial" panose="020B0604020202020204" pitchFamily="34" charset="0"/>
              </a:rPr>
              <a:t>Tjek i tvivlstilfælde</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634298" y="734684"/>
            <a:ext cx="1468822"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da-DK" sz="2000" b="1">
                <a:solidFill>
                  <a:srgbClr val="AAFAC8"/>
                </a:solidFill>
                <a:latin typeface="Arial" panose="020B0604020202020204" pitchFamily="34" charset="0"/>
                <a:ea typeface="Verdana" panose="020B0604030504040204" pitchFamily="34" charset="0"/>
                <a:cs typeface="Arial" panose="020B0604020202020204" pitchFamily="34" charset="0"/>
              </a:rPr>
              <a:t>Indhold</a:t>
            </a:r>
            <a:br>
              <a:rPr lang="da-DK">
                <a:solidFill>
                  <a:schemeClr val="bg1"/>
                </a:solidFill>
                <a:latin typeface="Arial" panose="020B0604020202020204" pitchFamily="34" charset="0"/>
                <a:ea typeface="Verdana" panose="020B0604030504040204" pitchFamily="34" charset="0"/>
                <a:cs typeface="Arial" panose="020B0604020202020204" pitchFamily="34" charset="0"/>
              </a:rPr>
            </a:br>
            <a:r>
              <a:rPr lang="da-DK">
                <a:solidFill>
                  <a:schemeClr val="bg1"/>
                </a:solidFill>
                <a:latin typeface="Arial" panose="020B0604020202020204" pitchFamily="34" charset="0"/>
                <a:ea typeface="Verdana" panose="020B0604030504040204" pitchFamily="34" charset="0"/>
                <a:cs typeface="Arial" panose="020B0604020202020204" pitchFamily="34" charset="0"/>
              </a:rPr>
              <a:t>Stemmer overskrift og indhold overens? Giver indholdet mening?</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5656149"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Tænk, før du deler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da-DK" sz="2000" b="1">
                <a:solidFill>
                  <a:srgbClr val="AAFAC8"/>
                </a:solidFill>
                <a:latin typeface="Arial" panose="020B0604020202020204" pitchFamily="34" charset="0"/>
                <a:ea typeface="Verdana" panose="020B0604030504040204" pitchFamily="34" charset="0"/>
                <a:cs typeface="Arial" panose="020B0604020202020204" pitchFamily="34" charset="0"/>
              </a:rPr>
              <a:t>Andre kilder</a:t>
            </a:r>
            <a:br>
              <a:rPr lang="da-DK">
                <a:solidFill>
                  <a:schemeClr val="bg1"/>
                </a:solidFill>
                <a:latin typeface="Arial" panose="020B0604020202020204" pitchFamily="34" charset="0"/>
                <a:ea typeface="Verdana" panose="020B0604030504040204" pitchFamily="34" charset="0"/>
                <a:cs typeface="Arial" panose="020B0604020202020204" pitchFamily="34" charset="0"/>
              </a:rPr>
            </a:br>
            <a:r>
              <a:rPr lang="da-DK">
                <a:solidFill>
                  <a:schemeClr val="bg1"/>
                </a:solidFill>
                <a:latin typeface="Arial" panose="020B0604020202020204" pitchFamily="34" charset="0"/>
                <a:ea typeface="Verdana" panose="020B0604030504040204" pitchFamily="34" charset="0"/>
                <a:cs typeface="Arial" panose="020B0604020202020204" pitchFamily="34" charset="0"/>
              </a:rPr>
              <a:t>Kan andre kilder bekræfte historien? Hvilke?</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da-DK" sz="2000" b="1">
                <a:solidFill>
                  <a:srgbClr val="FFEC00"/>
                </a:solidFill>
                <a:latin typeface="Arial" panose="020B0604020202020204" pitchFamily="34" charset="0"/>
                <a:ea typeface="Verdana" panose="020B0604030504040204" pitchFamily="34" charset="0"/>
                <a:cs typeface="Arial" panose="020B0604020202020204" pitchFamily="34" charset="0"/>
              </a:rPr>
              <a:t>Vær opmærksom på egne fordomme!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da-DK" sz="2000" b="1">
                <a:solidFill>
                  <a:srgbClr val="AAFAC8"/>
                </a:solidFill>
                <a:latin typeface="Arial" panose="020B0604020202020204" pitchFamily="34" charset="0"/>
                <a:ea typeface="Verdana" panose="020B0604030504040204" pitchFamily="34" charset="0"/>
                <a:cs typeface="Arial" panose="020B0604020202020204" pitchFamily="34" charset="0"/>
              </a:rPr>
              <a:t>Kilde/URL</a:t>
            </a:r>
            <a:br>
              <a:rPr lang="da-DK">
                <a:solidFill>
                  <a:schemeClr val="bg1"/>
                </a:solidFill>
                <a:latin typeface="Arial" panose="020B0604020202020204" pitchFamily="34" charset="0"/>
                <a:ea typeface="Verdana" panose="020B0604030504040204" pitchFamily="34" charset="0"/>
                <a:cs typeface="Arial" panose="020B0604020202020204" pitchFamily="34" charset="0"/>
              </a:rPr>
            </a:br>
            <a:r>
              <a:rPr lang="da-DK">
                <a:solidFill>
                  <a:schemeClr val="bg1"/>
                </a:solidFill>
                <a:latin typeface="Arial" panose="020B0604020202020204" pitchFamily="34" charset="0"/>
                <a:ea typeface="Verdana" panose="020B0604030504040204" pitchFamily="34" charset="0"/>
                <a:cs typeface="Arial" panose="020B0604020202020204" pitchFamily="34" charset="0"/>
              </a:rPr>
              <a:t>Er den pålidelig? Er den ægte?</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502084" cy="954107"/>
          </a:xfrm>
          <a:prstGeom prst="rect">
            <a:avLst/>
          </a:prstGeom>
          <a:noFill/>
        </p:spPr>
        <p:txBody>
          <a:bodyPr wrap="square">
            <a:spAutoFit/>
          </a:bodyPr>
          <a:lstStyle/>
          <a:p>
            <a:pPr>
              <a:spcAft>
                <a:spcPts val="600"/>
              </a:spcAft>
            </a:pPr>
            <a:r>
              <a:rPr lang="da-DK" sz="2000" b="1" dirty="0">
                <a:solidFill>
                  <a:srgbClr val="AAFAC8"/>
                </a:solidFill>
                <a:latin typeface="Arial" panose="020B0604020202020204" pitchFamily="34" charset="0"/>
                <a:ea typeface="Verdana" panose="020B0604030504040204" pitchFamily="34" charset="0"/>
                <a:cs typeface="Arial" panose="020B0604020202020204" pitchFamily="34" charset="0"/>
              </a:rPr>
              <a:t>Forfatter</a:t>
            </a:r>
            <a:br>
              <a:rPr lang="da-DK" dirty="0">
                <a:solidFill>
                  <a:schemeClr val="bg1"/>
                </a:solidFill>
                <a:latin typeface="Arial" panose="020B0604020202020204" pitchFamily="34" charset="0"/>
                <a:ea typeface="Verdana" panose="020B0604030504040204" pitchFamily="34" charset="0"/>
                <a:cs typeface="Arial" panose="020B0604020202020204" pitchFamily="34" charset="0"/>
              </a:rPr>
            </a:br>
            <a:r>
              <a:rPr lang="da-DK" dirty="0">
                <a:solidFill>
                  <a:schemeClr val="bg1"/>
                </a:solidFill>
                <a:latin typeface="Arial" panose="020B0604020202020204" pitchFamily="34" charset="0"/>
                <a:ea typeface="Verdana" panose="020B0604030504040204" pitchFamily="34" charset="0"/>
                <a:cs typeface="Arial" panose="020B0604020202020204" pitchFamily="34" charset="0"/>
              </a:rPr>
              <a:t>Er vedkommende pålidelig/kvalificeret?</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da-DK" sz="2000" b="1">
                <a:solidFill>
                  <a:srgbClr val="AAFAC8"/>
                </a:solidFill>
                <a:latin typeface="Arial" panose="020B0604020202020204" pitchFamily="34" charset="0"/>
                <a:ea typeface="Verdana" panose="020B0604030504040204" pitchFamily="34" charset="0"/>
                <a:cs typeface="Arial" panose="020B0604020202020204" pitchFamily="34" charset="0"/>
              </a:rPr>
              <a:t>Dato</a:t>
            </a:r>
            <a:br>
              <a:rPr lang="da-DK" b="1">
                <a:solidFill>
                  <a:schemeClr val="bg1"/>
                </a:solidFill>
                <a:latin typeface="Arial" panose="020B0604020202020204" pitchFamily="34" charset="0"/>
                <a:ea typeface="Verdana" panose="020B0604030504040204" pitchFamily="34" charset="0"/>
                <a:cs typeface="Arial" panose="020B0604020202020204" pitchFamily="34" charset="0"/>
              </a:rPr>
            </a:br>
            <a:r>
              <a:rPr lang="da-DK">
                <a:solidFill>
                  <a:schemeClr val="bg1"/>
                </a:solidFill>
                <a:latin typeface="Arial" panose="020B0604020202020204" pitchFamily="34" charset="0"/>
                <a:ea typeface="Verdana" panose="020B0604030504040204" pitchFamily="34" charset="0"/>
                <a:cs typeface="Arial" panose="020B0604020202020204" pitchFamily="34" charset="0"/>
              </a:rPr>
              <a:t>Hvornår blev indholdet offentliggjort?</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da-DK" sz="2000" b="1">
                <a:solidFill>
                  <a:srgbClr val="AAFAC8"/>
                </a:solidFill>
                <a:latin typeface="Arial" panose="020B0604020202020204" pitchFamily="34" charset="0"/>
                <a:ea typeface="Verdana" panose="020B0604030504040204" pitchFamily="34" charset="0"/>
                <a:cs typeface="Arial" panose="020B0604020202020204" pitchFamily="34" charset="0"/>
              </a:rPr>
              <a:t>Billede</a:t>
            </a:r>
            <a:br>
              <a:rPr lang="da-DK">
                <a:solidFill>
                  <a:schemeClr val="bg1"/>
                </a:solidFill>
                <a:latin typeface="Arial" panose="020B0604020202020204" pitchFamily="34" charset="0"/>
                <a:ea typeface="Verdana" panose="020B0604030504040204" pitchFamily="34" charset="0"/>
                <a:cs typeface="Arial" panose="020B0604020202020204" pitchFamily="34" charset="0"/>
              </a:rPr>
            </a:br>
            <a:r>
              <a:rPr lang="da-DK">
                <a:solidFill>
                  <a:schemeClr val="bg1"/>
                </a:solidFill>
                <a:latin typeface="Arial" panose="020B0604020202020204" pitchFamily="34" charset="0"/>
                <a:ea typeface="Verdana" panose="020B0604030504040204" pitchFamily="34" charset="0"/>
                <a:cs typeface="Arial" panose="020B0604020202020204" pitchFamily="34" charset="0"/>
              </a:rPr>
              <a:t>Afspejler det teksten?</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da-DK">
                <a:solidFill>
                  <a:schemeClr val="bg1"/>
                </a:solidFill>
                <a:latin typeface="Arial" panose="020B0604020202020204" pitchFamily="34" charset="0"/>
                <a:ea typeface="Verdana" panose="020B0604030504040204" pitchFamily="34" charset="0"/>
                <a:cs typeface="Arial" panose="020B0604020202020204" pitchFamily="34" charset="0"/>
              </a:rPr>
              <a:t>Del, hvad du har lært, med venner og familie, MEN...</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da-DK"/>
              <a:t>Hvordan reagerer man på desinformation?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da-DK"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1481230"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da-DK" sz="3200" b="1" dirty="0">
                <a:solidFill>
                  <a:srgbClr val="FBE110"/>
                </a:solidFill>
                <a:latin typeface="Arial" panose="020B0604020202020204" pitchFamily="34" charset="0"/>
                <a:ea typeface="Verdana" panose="020B0604030504040204" pitchFamily="34" charset="0"/>
                <a:cs typeface="Arial" panose="020B0604020202020204" pitchFamily="34" charset="0"/>
              </a:rPr>
              <a:t>Hvordan kan DU bidrage til at bekæmpe desinformation?</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Udskam ikke </a:t>
            </a:r>
            <a:br>
              <a:rPr kumimoji="0" lang="da-DK"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da-DK"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andre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da-DK">
                <a:solidFill>
                  <a:schemeClr val="bg1"/>
                </a:solidFill>
                <a:latin typeface="Arial" panose="020B0604020202020204" pitchFamily="34" charset="0"/>
                <a:ea typeface="Verdana" panose="020B0604030504040204" pitchFamily="34" charset="0"/>
                <a:cs typeface="Arial" panose="020B0604020202020204" pitchFamily="34" charset="0"/>
              </a:rPr>
              <a:t>Vis empati og forsøg at forstå dem, der tror på desinformation. Konfrontation er sjældent overbevisende!</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000" b="1">
                <a:solidFill>
                  <a:srgbClr val="FFFFFF"/>
                </a:solidFill>
                <a:latin typeface="Arial" panose="020B0604020202020204" pitchFamily="34" charset="0"/>
                <a:ea typeface="Verdana" panose="020B0604030504040204" pitchFamily="34" charset="0"/>
                <a:cs typeface="Arial" panose="020B0604020202020204" pitchFamily="34" charset="0"/>
              </a:rPr>
              <a:t>Øg </a:t>
            </a:r>
            <a:br>
              <a:rPr lang="da-DK"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da-DK" sz="2000" b="1">
                <a:solidFill>
                  <a:srgbClr val="FFFFFF"/>
                </a:solidFill>
                <a:latin typeface="Arial" panose="020B0604020202020204" pitchFamily="34" charset="0"/>
                <a:ea typeface="Verdana" panose="020B0604030504040204" pitchFamily="34" charset="0"/>
                <a:cs typeface="Arial" panose="020B0604020202020204" pitchFamily="34" charset="0"/>
              </a:rPr>
              <a:t>kendskabet</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da-DK" sz="2000" b="1" dirty="0">
                <a:solidFill>
                  <a:srgbClr val="FFFFFF"/>
                </a:solidFill>
                <a:latin typeface="Arial" panose="020B0604020202020204" pitchFamily="34" charset="0"/>
                <a:ea typeface="Verdana" panose="020B0604030504040204" pitchFamily="34" charset="0"/>
                <a:cs typeface="Arial" panose="020B0604020202020204" pitchFamily="34" charset="0"/>
              </a:rPr>
              <a:t>Tro ikke på alt, </a:t>
            </a:r>
          </a:p>
          <a:p>
            <a:pPr lvl="0" algn="ctr" defTabSz="914400">
              <a:defRPr/>
            </a:pPr>
            <a:r>
              <a:rPr lang="da-DK" sz="2000" b="1" dirty="0">
                <a:solidFill>
                  <a:srgbClr val="FFFFFF"/>
                </a:solidFill>
                <a:latin typeface="Arial" panose="020B0604020202020204" pitchFamily="34" charset="0"/>
                <a:ea typeface="Verdana" panose="020B0604030504040204" pitchFamily="34" charset="0"/>
                <a:cs typeface="Arial" panose="020B0604020202020204" pitchFamily="34" charset="0"/>
              </a:rPr>
              <a:t>du hører</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da-DK">
                <a:solidFill>
                  <a:schemeClr val="bg1"/>
                </a:solidFill>
                <a:latin typeface="Arial" panose="020B0604020202020204" pitchFamily="34" charset="0"/>
                <a:ea typeface="Verdana" panose="020B0604030504040204" pitchFamily="34" charset="0"/>
                <a:cs typeface="Arial" panose="020B0604020202020204" pitchFamily="34" charset="0"/>
              </a:rPr>
              <a:t>Tænk kritisk, tjek dine kilder og husk at stoppe op og reflektere, inden du reagerer.</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185675" y="858159"/>
            <a:ext cx="761714"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da-DK">
                <a:latin typeface="Arial"/>
                <a:ea typeface="Verdana"/>
                <a:cs typeface="Arial"/>
              </a:rPr>
              <a:t>Del 3:</a:t>
            </a:r>
            <a:r>
              <a:rPr lang="da-DK" sz="1400">
                <a:latin typeface="Arial"/>
                <a:ea typeface="Verdana"/>
                <a:cs typeface="Arial"/>
              </a:rPr>
              <a:t> </a:t>
            </a:r>
            <a:r>
              <a:rPr lang="da-DK" sz="1600">
                <a:latin typeface="Arial"/>
                <a:ea typeface="Verdana"/>
                <a:cs typeface="Arial"/>
              </a:rPr>
              <a:t>Hvordan reagerer man på desinformation?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373505"/>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da-DK" dirty="0">
                <a:solidFill>
                  <a:schemeClr val="bg1"/>
                </a:solidFill>
                <a:latin typeface="Arial"/>
                <a:ea typeface="Verdana"/>
                <a:cs typeface="Arial"/>
              </a:rPr>
              <a:t>Det internationale faktatjeknetværk tilbyder </a:t>
            </a:r>
            <a:br>
              <a:rPr lang="da-DK" dirty="0">
                <a:latin typeface="Arial" panose="020B0604020202020204" pitchFamily="34" charset="0"/>
                <a:ea typeface="Verdana" panose="020B0604030504040204" pitchFamily="34" charset="0"/>
                <a:cs typeface="Arial" panose="020B0604020202020204" pitchFamily="34" charset="0"/>
              </a:rPr>
            </a:br>
            <a:r>
              <a:rPr lang="da-DK"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en liste over faktatjekkende organisationer</a:t>
            </a:r>
            <a:r>
              <a:rPr lang="da-DK" dirty="0">
                <a:solidFill>
                  <a:schemeClr val="bg1"/>
                </a:solidFill>
                <a:latin typeface="Arial"/>
                <a:ea typeface="Verdana"/>
                <a:cs typeface="Arial"/>
              </a:rPr>
              <a:t>, der har tilsluttet sig </a:t>
            </a:r>
            <a:br>
              <a:rPr lang="da-DK" dirty="0">
                <a:latin typeface="Arial" panose="020B0604020202020204" pitchFamily="34" charset="0"/>
                <a:ea typeface="Verdana" panose="020B0604030504040204" pitchFamily="34" charset="0"/>
                <a:cs typeface="Arial" panose="020B0604020202020204" pitchFamily="34" charset="0"/>
              </a:rPr>
            </a:br>
            <a:r>
              <a:rPr lang="da-DK"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IFCN's principkodeks</a:t>
            </a:r>
            <a:r>
              <a:rPr lang="da-DK" dirty="0">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da-DK"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European Fact-Checking Standards Network</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da-DK">
                <a:solidFill>
                  <a:schemeClr val="bg1"/>
                </a:solidFill>
                <a:latin typeface="Arial"/>
                <a:ea typeface="Verdana"/>
                <a:cs typeface="Arial"/>
              </a:rPr>
              <a:t>Foretag faktatjek af et emne eller en person på nettet med </a:t>
            </a:r>
            <a:br>
              <a:rPr lang="da-DK" dirty="0">
                <a:latin typeface="Arial" panose="020B0604020202020204" pitchFamily="34" charset="0"/>
                <a:ea typeface="Verdana" panose="020B0604030504040204" pitchFamily="34" charset="0"/>
                <a:cs typeface="Arial" panose="020B0604020202020204" pitchFamily="34" charset="0"/>
              </a:rPr>
            </a:br>
            <a:r>
              <a:rPr lang="da-DK" u="sng" dirty="0">
                <a:solidFill>
                  <a:schemeClr val="bg1"/>
                </a:solidFill>
                <a:latin typeface="Arial"/>
                <a:ea typeface="Verdana"/>
                <a:cs typeface="Arial"/>
                <a:hlinkClick r:id="rId6"/>
              </a:rPr>
              <a:t>Google’s Fact</a:t>
            </a:r>
            <a:r>
              <a:rPr lang="da-DK"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 Check Explorer</a:t>
            </a:r>
          </a:p>
          <a:p>
            <a:pPr marL="285750" indent="-285750">
              <a:lnSpc>
                <a:spcPct val="90000"/>
              </a:lnSpc>
              <a:spcAft>
                <a:spcPts val="3000"/>
              </a:spcAft>
              <a:buClr>
                <a:schemeClr val="bg1"/>
              </a:buClr>
              <a:buFont typeface="Courier New" panose="02070309020205020404" pitchFamily="49" charset="0"/>
              <a:buChar char="o"/>
              <a:tabLst>
                <a:tab pos="1060450" algn="l"/>
              </a:tabLst>
            </a:pPr>
            <a:r>
              <a:rPr lang="da-DK">
                <a:solidFill>
                  <a:schemeClr val="bg1"/>
                </a:solidFill>
                <a:latin typeface="Arial"/>
                <a:ea typeface="Verdana"/>
                <a:cs typeface="Arial"/>
              </a:rPr>
              <a:t>Se afsløringer af desinformation på </a:t>
            </a:r>
            <a:r>
              <a:rPr lang="da-DK"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da-DK" u="sng" dirty="0">
                <a:solidFill>
                  <a:schemeClr val="bg1"/>
                </a:solidFill>
                <a:latin typeface="Arial"/>
                <a:ea typeface="Verdana"/>
                <a:cs typeface="Arial"/>
              </a:rPr>
              <a:t> </a:t>
            </a:r>
            <a:endParaRPr lang="da-DK"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da-DK" u="sng" dirty="0">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da-DK" dirty="0">
                <a:solidFill>
                  <a:schemeClr val="bg1"/>
                </a:solidFill>
                <a:latin typeface="Arial"/>
                <a:ea typeface="Verdana"/>
                <a:cs typeface="Arial"/>
              </a:rPr>
              <a:t> (Det Europæiske Observationscenter for Digitale Medier) overvåger og reagerer på desinformation via sine knudepunkter i hele EU.</a:t>
            </a:r>
          </a:p>
        </p:txBody>
      </p:sp>
      <p:sp>
        <p:nvSpPr>
          <p:cNvPr id="29" name="Rectangle 28">
            <a:hlinkClick r:id="rId9"/>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0"/>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da-DK" sz="4800" b="1">
                <a:solidFill>
                  <a:srgbClr val="AAFAC8"/>
                </a:solidFill>
                <a:latin typeface="Arial" panose="020B0604020202020204" pitchFamily="34" charset="0"/>
                <a:ea typeface="Verdana" panose="020B0604030504040204" pitchFamily="34" charset="0"/>
                <a:cs typeface="Arial" panose="020B0604020202020204" pitchFamily="34" charset="0"/>
              </a:rPr>
              <a:t>Faktatjekkere</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da-DK" b="1">
                <a:latin typeface="Arial" panose="020B0604020202020204" pitchFamily="34" charset="0"/>
              </a:rPr>
              <a:t>Hvad skal vi lære?</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HVAD</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er desinformation?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425578" y="2076854"/>
            <a:ext cx="3337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HVORDAN</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fungerer det?</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7937937" y="2076853"/>
            <a:ext cx="3337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4800" b="1" dirty="0">
                <a:solidFill>
                  <a:schemeClr val="bg1"/>
                </a:solidFill>
                <a:latin typeface="Arial" panose="020B0604020202020204" pitchFamily="34" charset="0"/>
                <a:ea typeface="Verdana" panose="020B0604030504040204" pitchFamily="34" charset="0"/>
                <a:cs typeface="Arial" panose="020B0604020202020204" pitchFamily="34" charset="0"/>
              </a:rPr>
              <a:t>HVORDAN</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srgbClr val="FFFFFF"/>
                </a:solidFill>
                <a:latin typeface="Arial" panose="020B0604020202020204" pitchFamily="34" charset="0"/>
                <a:ea typeface="Verdana" panose="020B0604030504040204" pitchFamily="34" charset="0"/>
                <a:cs typeface="Arial" panose="020B0604020202020204" pitchFamily="34" charset="0"/>
              </a:rPr>
              <a:t>skal jeg reagere?</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da-DK">
                <a:latin typeface="Arial"/>
                <a:ea typeface="Verdana"/>
                <a:cs typeface="Arial"/>
              </a:rPr>
              <a:t>Del 3:</a:t>
            </a:r>
            <a:r>
              <a:rPr lang="da-DK" sz="1400">
                <a:latin typeface="Arial"/>
                <a:ea typeface="Verdana"/>
                <a:cs typeface="Arial"/>
              </a:rPr>
              <a:t> </a:t>
            </a:r>
            <a:r>
              <a:rPr lang="da-DK" sz="1600">
                <a:latin typeface="Arial"/>
                <a:ea typeface="Verdana"/>
                <a:cs typeface="Arial"/>
              </a:rPr>
              <a:t>Hvordan reagerer man på desinformation? </a:t>
            </a:r>
          </a:p>
        </p:txBody>
      </p:sp>
      <p:graphicFrame>
        <p:nvGraphicFramePr>
          <p:cNvPr id="3" name="Table 2"/>
          <p:cNvGraphicFramePr>
            <a:graphicFrameLocks noGrp="1"/>
          </p:cNvGraphicFramePr>
          <p:nvPr>
            <p:extLst>
              <p:ext uri="{D42A27DB-BD31-4B8C-83A1-F6EECF244321}">
                <p14:modId xmlns:p14="http://schemas.microsoft.com/office/powerpoint/2010/main" val="2411057265"/>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da-DK" sz="1200" b="1" dirty="0">
                          <a:solidFill>
                            <a:schemeClr val="bg1"/>
                          </a:solidFill>
                          <a:latin typeface="Arial"/>
                          <a:ea typeface="Verdana"/>
                          <a:cs typeface="Arial"/>
                        </a:rPr>
                        <a:t>ØSTRIG og TYSKLAND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dirty="0">
                          <a:solidFill>
                            <a:schemeClr val="bg1"/>
                          </a:solidFill>
                          <a:latin typeface="Arial"/>
                          <a:ea typeface="Verdana"/>
                          <a:cs typeface="Arial"/>
                        </a:rPr>
                        <a:t>DANMARK, FINLAND og SVERIGE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a-DK"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da-DK" sz="1200" b="1" dirty="0">
                          <a:solidFill>
                            <a:schemeClr val="bg1"/>
                          </a:solidFill>
                          <a:latin typeface="Arial"/>
                          <a:ea typeface="Verdana"/>
                          <a:cs typeface="Arial"/>
                        </a:rPr>
                        <a:t>BELGIEN og NEDERLANDENE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dirty="0">
                          <a:solidFill>
                            <a:schemeClr val="bg1"/>
                          </a:solidFill>
                          <a:latin typeface="Arial"/>
                          <a:ea typeface="Verdana"/>
                          <a:cs typeface="Arial"/>
                        </a:rPr>
                        <a:t>ESTLAND, LETLAND OG LITAUEN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a-DK"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da-DK" sz="1200" b="1" dirty="0">
                          <a:solidFill>
                            <a:schemeClr val="bg1"/>
                          </a:solidFill>
                          <a:latin typeface="Arial"/>
                          <a:ea typeface="Verdana"/>
                          <a:cs typeface="Arial"/>
                        </a:rPr>
                        <a:t>BELGIEN og LUXEMBOURG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dirty="0">
                          <a:solidFill>
                            <a:schemeClr val="bg1"/>
                          </a:solidFill>
                          <a:latin typeface="Arial"/>
                          <a:ea typeface="Verdana"/>
                          <a:cs typeface="Arial"/>
                        </a:rPr>
                        <a:t>FRANKRIG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a-DK"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da-DK" sz="1200" b="1" dirty="0">
                          <a:solidFill>
                            <a:schemeClr val="bg1"/>
                          </a:solidFill>
                          <a:latin typeface="Arial"/>
                          <a:ea typeface="Verdana"/>
                          <a:cs typeface="Arial"/>
                        </a:rPr>
                        <a:t>BULGARIEN og RUMÆNIEN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dirty="0">
                          <a:solidFill>
                            <a:schemeClr val="bg1"/>
                          </a:solidFill>
                          <a:latin typeface="Arial"/>
                          <a:ea typeface="Verdana"/>
                          <a:cs typeface="Arial"/>
                        </a:rPr>
                        <a:t>UNGARN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a-DK"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da-DK" sz="1200" b="1" dirty="0">
                          <a:solidFill>
                            <a:schemeClr val="bg1"/>
                          </a:solidFill>
                          <a:latin typeface="Arial"/>
                          <a:ea typeface="Verdana"/>
                          <a:cs typeface="Arial"/>
                        </a:rPr>
                        <a:t>KROATIEN og SLOVENIEN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dirty="0">
                          <a:solidFill>
                            <a:schemeClr val="bg1"/>
                          </a:solidFill>
                          <a:latin typeface="Arial"/>
                          <a:ea typeface="Verdana"/>
                          <a:cs typeface="Arial"/>
                        </a:rPr>
                        <a:t>IRLAND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a-DK"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da-DK" sz="1200" b="1" dirty="0">
                          <a:solidFill>
                            <a:schemeClr val="bg1"/>
                          </a:solidFill>
                          <a:latin typeface="Arial"/>
                          <a:ea typeface="Verdana"/>
                          <a:cs typeface="Arial"/>
                        </a:rPr>
                        <a:t>CYPERN, GRÆKENLAND og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dirty="0">
                          <a:solidFill>
                            <a:schemeClr val="bg1"/>
                          </a:solidFill>
                          <a:latin typeface="Arial"/>
                          <a:ea typeface="Verdana"/>
                          <a:cs typeface="Arial"/>
                        </a:rPr>
                        <a:t>ITALIEN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a-DK"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da-DK" sz="1200" b="1" dirty="0">
                          <a:solidFill>
                            <a:schemeClr val="bg1"/>
                          </a:solidFill>
                          <a:latin typeface="Arial"/>
                          <a:ea typeface="Verdana"/>
                          <a:cs typeface="Arial"/>
                        </a:rPr>
                        <a:t>TJEKKIET, SLOVAKIET og POLEN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1" dirty="0">
                          <a:solidFill>
                            <a:schemeClr val="bg1"/>
                          </a:solidFill>
                          <a:latin typeface="Arial"/>
                          <a:ea typeface="Verdana"/>
                          <a:cs typeface="Arial"/>
                        </a:rPr>
                        <a:t>PORTUGAL og SPANIEN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da-DK"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da-DK" sz="4800" b="1">
                <a:solidFill>
                  <a:srgbClr val="AAFAC8"/>
                </a:solidFill>
                <a:latin typeface="Arial" panose="020B0604020202020204" pitchFamily="34" charset="0"/>
                <a:ea typeface="Verdana" panose="020B0604030504040204" pitchFamily="34" charset="0"/>
                <a:cs typeface="Arial" panose="020B0604020202020204" pitchFamily="34" charset="0"/>
              </a:rPr>
              <a:t>Nationale faktatjekressourcer</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da-DK">
                <a:latin typeface="Arial"/>
                <a:ea typeface="Verdana"/>
                <a:cs typeface="Arial"/>
              </a:rPr>
              <a:t>Del 3:</a:t>
            </a:r>
            <a:r>
              <a:rPr lang="da-DK" sz="1400">
                <a:latin typeface="Arial"/>
                <a:ea typeface="Verdana"/>
                <a:cs typeface="Arial"/>
              </a:rPr>
              <a:t> </a:t>
            </a:r>
            <a:r>
              <a:rPr lang="da-DK" sz="1600">
                <a:latin typeface="Arial"/>
                <a:ea typeface="Verdana"/>
                <a:cs typeface="Arial"/>
              </a:rPr>
              <a:t>Hvordan reagerer man på desinformation?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da-DK"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HVAD</a:t>
            </a:r>
            <a:r>
              <a:rPr kumimoji="0" lang="da-DK"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da-DK"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GØR </a:t>
            </a:r>
            <a:r>
              <a:rPr lang="da-DK" sz="3600" b="1" dirty="0">
                <a:solidFill>
                  <a:srgbClr val="FFFF00"/>
                </a:solidFill>
                <a:latin typeface="Arial" panose="020B0604020202020204" pitchFamily="34" charset="0"/>
                <a:ea typeface="Verdana" panose="020B0604030504040204" pitchFamily="34" charset="0"/>
                <a:cs typeface="Arial" panose="020B0604020202020204" pitchFamily="34" charset="0"/>
              </a:rPr>
              <a:t>EU</a:t>
            </a:r>
            <a:r>
              <a:rPr kumimoji="0" lang="da-DK"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4" name="Rectangle 3"/>
          <p:cNvSpPr/>
          <p:nvPr/>
        </p:nvSpPr>
        <p:spPr>
          <a:xfrm>
            <a:off x="2771694" y="5255422"/>
            <a:ext cx="5678817" cy="1077218"/>
          </a:xfrm>
          <a:prstGeom prst="rect">
            <a:avLst/>
          </a:prstGeom>
        </p:spPr>
        <p:txBody>
          <a:bodyPr wrap="square" lIns="91440" tIns="45720" rIns="91440" bIns="45720" anchor="t">
            <a:spAutoFit/>
          </a:bodyPr>
          <a:lstStyle/>
          <a:p>
            <a:r>
              <a:rPr lang="da-DK" sz="2000" b="1" dirty="0">
                <a:solidFill>
                  <a:srgbClr val="FFFF00"/>
                </a:solidFill>
                <a:latin typeface="Arial" panose="020B0604020202020204" pitchFamily="34" charset="0"/>
                <a:ea typeface="Verdana"/>
                <a:cs typeface="Arial" panose="020B0604020202020204" pitchFamily="34" charset="0"/>
              </a:rPr>
              <a:t>Bevidstgørelse og kommunikation</a:t>
            </a:r>
            <a:br>
              <a:rPr lang="da-DK" b="1" dirty="0">
                <a:solidFill>
                  <a:srgbClr val="FFFF00"/>
                </a:solidFill>
                <a:latin typeface="Arial" panose="020B0604020202020204" pitchFamily="34" charset="0"/>
                <a:ea typeface="Verdana"/>
                <a:cs typeface="Arial" panose="020B0604020202020204" pitchFamily="34" charset="0"/>
              </a:rPr>
            </a:br>
            <a:r>
              <a:rPr lang="da-DK" dirty="0">
                <a:solidFill>
                  <a:schemeClr val="bg1"/>
                </a:solidFill>
                <a:latin typeface="Arial" panose="020B0604020202020204" pitchFamily="34" charset="0"/>
                <a:ea typeface="Verdana"/>
                <a:cs typeface="Arial" panose="020B0604020202020204" pitchFamily="34" charset="0"/>
              </a:rPr>
              <a:t>(f.eks. ved at tilbyde pålidelige oplysninger, afsløre og forebygge desinformation)</a:t>
            </a:r>
          </a:p>
          <a:p>
            <a:endParaRPr lang="en-IE" sz="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284826" y="3173292"/>
            <a:ext cx="3948434" cy="1231106"/>
          </a:xfrm>
          <a:prstGeom prst="rect">
            <a:avLst/>
          </a:prstGeom>
        </p:spPr>
        <p:txBody>
          <a:bodyPr wrap="square" lIns="91440" tIns="45720" rIns="91440" bIns="45720" anchor="t">
            <a:spAutoFit/>
          </a:bodyPr>
          <a:lstStyle/>
          <a:p>
            <a:r>
              <a:rPr lang="da-DK" sz="2000" b="1" dirty="0">
                <a:solidFill>
                  <a:srgbClr val="FFFF00"/>
                </a:solidFill>
                <a:latin typeface="Arial"/>
                <a:ea typeface="Verdana"/>
                <a:cs typeface="Arial"/>
              </a:rPr>
              <a:t>Samarbejder med partnere</a:t>
            </a:r>
            <a:br>
              <a:rPr lang="da-DK" b="1" dirty="0">
                <a:latin typeface="Arial" panose="020B0604020202020204" pitchFamily="34" charset="0"/>
                <a:ea typeface="Verdana"/>
                <a:cs typeface="Arial" panose="020B0604020202020204" pitchFamily="34" charset="0"/>
              </a:rPr>
            </a:br>
            <a:r>
              <a:rPr lang="da-DK" dirty="0">
                <a:solidFill>
                  <a:schemeClr val="bg1"/>
                </a:solidFill>
                <a:latin typeface="Arial"/>
                <a:ea typeface="Verdana"/>
                <a:cs typeface="Arial"/>
              </a:rPr>
              <a:t>(f.eks. EU-lande og andre lande, internationale organisationer)</a:t>
            </a:r>
            <a:br>
              <a:rPr lang="da-DK" b="1" dirty="0">
                <a:latin typeface="Arial" panose="020B0604020202020204" pitchFamily="34" charset="0"/>
                <a:ea typeface="Verdana" panose="020B0604030504040204" pitchFamily="34" charset="0"/>
                <a:cs typeface="Arial" panose="020B0604020202020204" pitchFamily="34" charset="0"/>
              </a:rPr>
            </a:br>
            <a:endParaRPr lang="da-DK"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da-DK" sz="2000" b="1" dirty="0">
                <a:solidFill>
                  <a:srgbClr val="FFFF00"/>
                </a:solidFill>
                <a:latin typeface="Arial" panose="020B0604020202020204" pitchFamily="34" charset="0"/>
                <a:ea typeface="Verdana" panose="020B0604030504040204" pitchFamily="34" charset="0"/>
                <a:cs typeface="Arial" panose="020B0604020202020204" pitchFamily="34" charset="0"/>
              </a:rPr>
              <a:t>Øger adgang til information</a:t>
            </a:r>
            <a:br>
              <a:rPr lang="da-DK"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da-DK" dirty="0">
                <a:solidFill>
                  <a:schemeClr val="bg1"/>
                </a:solidFill>
                <a:latin typeface="Arial" panose="020B0604020202020204" pitchFamily="34" charset="0"/>
                <a:ea typeface="Verdana" panose="020B0604030504040204" pitchFamily="34" charset="0"/>
                <a:cs typeface="Arial" panose="020B0604020202020204" pitchFamily="34" charset="0"/>
              </a:rPr>
              <a:t>(f.eks. støtte til </a:t>
            </a:r>
            <a:r>
              <a:rPr lang="da-DK" dirty="0" err="1">
                <a:solidFill>
                  <a:schemeClr val="bg1"/>
                </a:solidFill>
                <a:latin typeface="Arial" panose="020B0604020202020204" pitchFamily="34" charset="0"/>
                <a:ea typeface="Verdana" panose="020B0604030504040204" pitchFamily="34" charset="0"/>
                <a:cs typeface="Arial" panose="020B0604020202020204" pitchFamily="34" charset="0"/>
              </a:rPr>
              <a:t>mediekendskab</a:t>
            </a:r>
            <a:r>
              <a:rPr lang="da-DK" dirty="0">
                <a:solidFill>
                  <a:schemeClr val="bg1"/>
                </a:solidFill>
                <a:latin typeface="Arial" panose="020B0604020202020204" pitchFamily="34" charset="0"/>
                <a:ea typeface="Verdana" panose="020B0604030504040204" pitchFamily="34" charset="0"/>
                <a:cs typeface="Arial" panose="020B0604020202020204" pitchFamily="34" charset="0"/>
              </a:rPr>
              <a:t>, uafhængige medier og faktatjekkere)</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815882"/>
          </a:xfrm>
          <a:prstGeom prst="rect">
            <a:avLst/>
          </a:prstGeom>
        </p:spPr>
        <p:txBody>
          <a:bodyPr wrap="square">
            <a:spAutoFit/>
          </a:bodyPr>
          <a:lstStyle/>
          <a:p>
            <a:r>
              <a:rPr lang="da-DK" sz="2000" b="1" dirty="0">
                <a:solidFill>
                  <a:srgbClr val="FFFF00"/>
                </a:solidFill>
                <a:latin typeface="Arial" panose="020B0604020202020204" pitchFamily="34" charset="0"/>
                <a:ea typeface="Verdana" panose="020B0604030504040204" pitchFamily="34" charset="0"/>
                <a:cs typeface="Arial" panose="020B0604020202020204" pitchFamily="34" charset="0"/>
              </a:rPr>
              <a:t>Samarbejder med sociale medieplatforme</a:t>
            </a:r>
            <a:br>
              <a:rPr lang="da-DK"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da-DK" dirty="0">
                <a:solidFill>
                  <a:schemeClr val="bg1"/>
                </a:solidFill>
                <a:latin typeface="Arial" panose="020B0604020202020204" pitchFamily="34" charset="0"/>
                <a:ea typeface="Verdana" panose="020B0604030504040204" pitchFamily="34" charset="0"/>
                <a:cs typeface="Arial" panose="020B0604020202020204" pitchFamily="34" charset="0"/>
              </a:rPr>
              <a:t>(f.eks. for at minimere spredningen af falske eller skadelige oplysninger og beskytte brugerne)</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555283" y="3146935"/>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da-DK"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4 </a:t>
            </a:r>
          </a:p>
          <a:p>
            <a:r>
              <a:rPr lang="da-DK" sz="5400" b="1">
                <a:solidFill>
                  <a:schemeClr val="bg1"/>
                </a:solidFill>
                <a:latin typeface="Arial" panose="020B0604020202020204" pitchFamily="34" charset="0"/>
                <a:ea typeface="Verdana" panose="020B0604030504040204" pitchFamily="34" charset="0"/>
                <a:cs typeface="Arial" panose="020B0604020202020204" pitchFamily="34" charset="0"/>
              </a:rPr>
              <a:t>Praksis</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da-DK">
                <a:latin typeface="Arial"/>
                <a:ea typeface="Verdana"/>
                <a:cs typeface="Arial"/>
              </a:rPr>
              <a:t>Del 4:</a:t>
            </a:r>
            <a:r>
              <a:rPr lang="da-DK" sz="1400">
                <a:latin typeface="Arial"/>
                <a:ea typeface="Verdana"/>
                <a:cs typeface="Arial"/>
              </a:rPr>
              <a:t> </a:t>
            </a:r>
            <a:r>
              <a:rPr lang="da-DK" b="1">
                <a:latin typeface="Arial"/>
                <a:ea typeface="Verdana"/>
                <a:cs typeface="Arial"/>
              </a:rPr>
              <a:t>Praksis</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Opdel i grupper</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da-DK" b="1">
                <a:solidFill>
                  <a:schemeClr val="bg1"/>
                </a:solidFill>
                <a:latin typeface="Arial" panose="020B0604020202020204" pitchFamily="34" charset="0"/>
                <a:ea typeface="Verdana" panose="020B0604030504040204" pitchFamily="34" charset="0"/>
                <a:cs typeface="Arial" panose="020B0604020202020204" pitchFamily="34" charset="0"/>
              </a:rPr>
              <a:t>Få dit casestudie og dine opgaver</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da-DK" b="1">
                <a:solidFill>
                  <a:schemeClr val="bg1"/>
                </a:solidFill>
                <a:latin typeface="Arial" panose="020B0604020202020204" pitchFamily="34" charset="0"/>
                <a:ea typeface="Verdana" panose="020B0604030504040204" pitchFamily="34" charset="0"/>
                <a:cs typeface="Arial" panose="020B0604020202020204" pitchFamily="34" charset="0"/>
              </a:rPr>
              <a:t>Forbered en fremlæggelse</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da-DK">
                <a:latin typeface="Arial"/>
                <a:ea typeface="Verdana"/>
                <a:cs typeface="Arial"/>
              </a:rPr>
              <a:t>Del 4:</a:t>
            </a:r>
            <a:r>
              <a:rPr lang="da-DK" sz="1400">
                <a:latin typeface="Arial"/>
                <a:ea typeface="Verdana"/>
                <a:cs typeface="Arial"/>
              </a:rPr>
              <a:t> </a:t>
            </a:r>
            <a:r>
              <a:rPr lang="da-DK">
                <a:latin typeface="Arial"/>
                <a:ea typeface="Verdana"/>
                <a:cs typeface="Arial"/>
              </a:rPr>
              <a:t>Praksis</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5945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da-DK" b="1" u="sng" dirty="0">
                <a:solidFill>
                  <a:srgbClr val="FFEC00"/>
                </a:solidFill>
                <a:latin typeface="Arial"/>
                <a:ea typeface="Verdana"/>
                <a:cs typeface="Arial"/>
                <a:hlinkClick r:id="rId3"/>
              </a:rPr>
              <a:t>Bad News Game</a:t>
            </a:r>
            <a:r>
              <a:rPr lang="da-DK" b="1" u="sng" dirty="0">
                <a:solidFill>
                  <a:srgbClr val="FFEC00"/>
                </a:solidFill>
                <a:latin typeface="Arial"/>
                <a:ea typeface="Verdana"/>
                <a:cs typeface="Arial"/>
              </a:rPr>
              <a:t> </a:t>
            </a:r>
            <a:endParaRPr lang="da-DK"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da-DK" sz="1600" dirty="0">
                <a:solidFill>
                  <a:schemeClr val="bg1"/>
                </a:solidFill>
                <a:latin typeface="Arial"/>
                <a:ea typeface="Verdana"/>
                <a:cs typeface="Arial"/>
              </a:rPr>
              <a:t>(findes på flere sprog, er til alderen 14 år og derover) Her spiller du rollen som en person, der spreder misinformation online. </a:t>
            </a:r>
          </a:p>
          <a:p>
            <a:pPr lvl="0">
              <a:lnSpc>
                <a:spcPct val="90000"/>
              </a:lnSpc>
              <a:spcBef>
                <a:spcPts val="600"/>
              </a:spcBef>
              <a:buClr>
                <a:schemeClr val="bg1"/>
              </a:buClr>
              <a:tabLst>
                <a:tab pos="1060450" algn="l"/>
              </a:tabLst>
            </a:pPr>
            <a:r>
              <a:rPr lang="da-DK" b="1" u="sng" dirty="0">
                <a:solidFill>
                  <a:srgbClr val="FFEC00"/>
                </a:solidFill>
                <a:latin typeface="Arial"/>
                <a:ea typeface="Verdana"/>
                <a:cs typeface="Arial"/>
                <a:hlinkClick r:id="rId4"/>
              </a:rPr>
              <a:t>Bad News Game for Kids</a:t>
            </a:r>
            <a:r>
              <a:rPr lang="da-DK" b="1" u="sng" dirty="0">
                <a:solidFill>
                  <a:srgbClr val="FFEC00"/>
                </a:solidFill>
                <a:latin typeface="Arial"/>
                <a:ea typeface="Verdana"/>
                <a:cs typeface="Arial"/>
              </a:rPr>
              <a:t> </a:t>
            </a:r>
            <a:endParaRPr lang="da-DK"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da-DK" sz="1600" dirty="0">
                <a:solidFill>
                  <a:schemeClr val="bg1"/>
                </a:solidFill>
                <a:latin typeface="Arial"/>
                <a:ea typeface="Verdana"/>
                <a:cs typeface="Arial"/>
              </a:rPr>
              <a:t>(findes på færre sprog, er til alderen 8 år og derover)</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da-DK" sz="3200" b="1">
                <a:solidFill>
                  <a:srgbClr val="FBE110"/>
                </a:solidFill>
                <a:latin typeface="Arial" panose="020B0604020202020204" pitchFamily="34" charset="0"/>
                <a:ea typeface="Verdana" panose="020B0604030504040204" pitchFamily="34" charset="0"/>
                <a:cs typeface="Arial" panose="020B0604020202020204" pitchFamily="34" charset="0"/>
              </a:rPr>
              <a:t>Test, hvad du har lært i et spil</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da-DK" b="1" u="sng" dirty="0">
                <a:solidFill>
                  <a:srgbClr val="FFEC00"/>
                </a:solidFill>
                <a:latin typeface="Arial"/>
                <a:ea typeface="Verdana"/>
                <a:cs typeface="Arial"/>
                <a:hlinkClick r:id="rId6"/>
              </a:rPr>
              <a:t>Cat Park</a:t>
            </a:r>
            <a:r>
              <a:rPr lang="da-DK" b="1" u="sng" dirty="0">
                <a:solidFill>
                  <a:srgbClr val="FFEC00"/>
                </a:solidFill>
                <a:latin typeface="Arial"/>
                <a:ea typeface="Verdana"/>
                <a:cs typeface="Arial"/>
              </a:rPr>
              <a:t> </a:t>
            </a:r>
            <a:endParaRPr lang="da-DK"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da-DK" sz="1600" dirty="0">
                <a:solidFill>
                  <a:schemeClr val="bg1"/>
                </a:solidFill>
                <a:latin typeface="Arial" panose="020B0604020202020204" pitchFamily="34" charset="0"/>
                <a:ea typeface="Verdana" panose="020B0604030504040204" pitchFamily="34" charset="0"/>
                <a:cs typeface="Arial" panose="020B0604020202020204" pitchFamily="34" charset="0"/>
              </a:rPr>
              <a:t>(engelsk, fransk, nederlandsk og russisk, er til alderen 15 år og derover) Her får du til opgave at vende offentligheden mod en planlagt park ved hjælp af almindelige desinformationsteknikker.</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da-DK" sz="900">
                <a:solidFill>
                  <a:schemeClr val="bg1"/>
                </a:solidFill>
                <a:latin typeface="Arial"/>
                <a:ea typeface="Arial"/>
                <a:cs typeface="Arial"/>
                <a:sym typeface="Arial"/>
              </a:rPr>
              <a:t>Kilder: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ea typeface="Arial"/>
                <a:cs typeface="Arial" panose="020B0604020202020204" pitchFamily="34" charset="0"/>
                <a:sym typeface="Arial"/>
              </a:rPr>
              <a:t>Illustrationer fra upklyak på Freepik (slide 1, 2, 3, 7, 9, 10, 15, 16, 18, 19, 20, 22, 23 og 24)</a:t>
            </a:r>
          </a:p>
          <a:p>
            <a:pPr marL="342900" lvl="0" indent="-180000">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ea typeface="Arial"/>
                <a:cs typeface="Arial" panose="020B0604020202020204" pitchFamily="34" charset="0"/>
                <a:sym typeface="Arial"/>
              </a:rPr>
              <a:t>Slide 4: </a:t>
            </a:r>
          </a:p>
          <a:p>
            <a:pPr marL="803275" lvl="1" indent="-179388" defTabSz="401638">
              <a:lnSpc>
                <a:spcPct val="107000"/>
              </a:lnSpc>
              <a:buFont typeface="Symbol" panose="05050102010706020507" pitchFamily="18" charset="2"/>
              <a:buChar char=""/>
              <a:tabLst>
                <a:tab pos="180000" algn="l"/>
                <a:tab pos="457200" algn="l"/>
              </a:tabLst>
            </a:pPr>
            <a:r>
              <a:rPr lang="da-DK" sz="900">
                <a:solidFill>
                  <a:schemeClr val="bg1"/>
                </a:solidFill>
                <a:effectLst/>
                <a:latin typeface="Arial" panose="020B0604020202020204" pitchFamily="34" charset="0"/>
                <a:ea typeface="Calibri" panose="020F0502020204030204" pitchFamily="34" charset="0"/>
                <a:cs typeface="Arial" panose="020B0604020202020204" pitchFamily="34" charset="0"/>
              </a:rPr>
              <a:t>Opslag på de sociale medier om mødet mellem Olivia Rodrigo og Sabrina Carpenter: </a:t>
            </a:r>
            <a:r>
              <a:rPr lang="da-DK"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da-DK"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om aktivering af Jernkuplen: </a:t>
            </a:r>
            <a:r>
              <a:rPr lang="da-D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on X: "</a:t>
            </a:r>
            <a:r>
              <a:rPr lang="da-DK"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a-D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da-DK"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a-D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da-DK"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a-D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da-DK" sz="900">
                <a:solidFill>
                  <a:schemeClr val="bg1"/>
                </a:solidFill>
                <a:effectLst/>
                <a:latin typeface="Arial" panose="020B0604020202020204" pitchFamily="34" charset="0"/>
                <a:ea typeface="Calibri" panose="020F0502020204030204" pitchFamily="34" charset="0"/>
                <a:cs typeface="Arial" panose="020B0604020202020204" pitchFamily="34" charset="0"/>
              </a:rPr>
              <a:t>Falsk forside på Forbes Magazine: </a:t>
            </a:r>
            <a:r>
              <a:rPr lang="da-DK"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da-DK" sz="900">
                <a:solidFill>
                  <a:schemeClr val="bg1"/>
                </a:solidFill>
                <a:effectLst/>
                <a:latin typeface="Arial" panose="020B0604020202020204" pitchFamily="34" charset="0"/>
                <a:ea typeface="Calibri" panose="020F0502020204030204" pitchFamily="34" charset="0"/>
                <a:cs typeface="Arial" panose="020B0604020202020204" pitchFamily="34" charset="0"/>
              </a:rPr>
              <a:t>Slide 6: </a:t>
            </a:r>
            <a:r>
              <a:rPr lang="da-DK" sz="900">
                <a:solidFill>
                  <a:schemeClr val="bg1"/>
                </a:solidFill>
                <a:latin typeface="Arial" panose="020B0604020202020204" pitchFamily="34" charset="0"/>
                <a:ea typeface="Calibri" panose="020F0502020204030204" pitchFamily="34" charset="0"/>
                <a:cs typeface="Arial" panose="020B0604020202020204" pitchFamily="34" charset="0"/>
              </a:rPr>
              <a:t>Billede af pave Frans til venstre © Pablo Xavier, billede af pave Frans til højre © Mazur/katolicnews.org.uk</a:t>
            </a:r>
          </a:p>
          <a:p>
            <a:pPr marL="342900" indent="-180000">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rPr>
              <a:t>Slide 8: StopFake: </a:t>
            </a:r>
            <a:r>
              <a:rPr lang="da-DK"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da-DK" sz="900">
                <a:solidFill>
                  <a:schemeClr val="bg1"/>
                </a:solidFill>
                <a:latin typeface="Arial" panose="020B0604020202020204" pitchFamily="34" charset="0"/>
                <a:cs typeface="Arial" panose="020B0604020202020204" pitchFamily="34" charset="0"/>
              </a:rPr>
              <a:t>/  , </a:t>
            </a:r>
            <a:r>
              <a:rPr lang="da-DK" sz="900" b="0">
                <a:solidFill>
                  <a:schemeClr val="bg1"/>
                </a:solidFill>
                <a:effectLst/>
                <a:latin typeface="Arial" panose="020B0604020202020204" pitchFamily="34" charset="0"/>
                <a:cs typeface="Arial" panose="020B0604020202020204" pitchFamily="34" charset="0"/>
              </a:rPr>
              <a:t>Images Source – </a:t>
            </a:r>
            <a:r>
              <a:rPr lang="da-DK"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da-DK" sz="900" b="0">
                <a:solidFill>
                  <a:schemeClr val="bg1"/>
                </a:solidFill>
                <a:effectLst/>
                <a:latin typeface="Arial" panose="020B0604020202020204" pitchFamily="34" charset="0"/>
                <a:cs typeface="Arial" panose="020B0604020202020204" pitchFamily="34" charset="0"/>
              </a:rPr>
              <a:t>, </a:t>
            </a:r>
            <a:r>
              <a:rPr lang="da-DK"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da-DK" sz="900" b="0">
                <a:solidFill>
                  <a:schemeClr val="bg1"/>
                </a:solidFill>
                <a:effectLst/>
                <a:latin typeface="Arial" panose="020B0604020202020204" pitchFamily="34" charset="0"/>
                <a:cs typeface="Arial" panose="020B0604020202020204" pitchFamily="34" charset="0"/>
              </a:rPr>
              <a:t>, </a:t>
            </a:r>
            <a:r>
              <a:rPr lang="da-DK"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da-DK" sz="900" b="0">
                <a:solidFill>
                  <a:schemeClr val="bg1"/>
                </a:solidFill>
                <a:effectLst/>
                <a:latin typeface="Arial" panose="020B0604020202020204" pitchFamily="34" charset="0"/>
                <a:cs typeface="Arial" panose="020B0604020202020204" pitchFamily="34" charset="0"/>
              </a:rPr>
              <a:t>, </a:t>
            </a:r>
            <a:r>
              <a:rPr lang="da-DK"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da-DK"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rPr>
              <a:t>Slide 11: </a:t>
            </a:r>
          </a:p>
          <a:p>
            <a:pPr marL="803275" lvl="1" indent="-174625">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da-DK"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rPr>
              <a:t>Slide 12: </a:t>
            </a:r>
          </a:p>
          <a:p>
            <a:pPr marL="803275" lvl="1" indent="-174625">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rPr>
              <a:t>Billede af aviser © Adobe Stock</a:t>
            </a:r>
          </a:p>
          <a:p>
            <a:pPr marL="803275" lvl="1" indent="-174625">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ea typeface="Calibri" panose="020F0502020204030204" pitchFamily="34" charset="0"/>
                <a:cs typeface="Arial" panose="020B0604020202020204" pitchFamily="34" charset="0"/>
              </a:rPr>
              <a:t>Billede af 5G: </a:t>
            </a:r>
            <a:r>
              <a:rPr lang="da-DK" sz="900">
                <a:effectLst/>
                <a:latin typeface="Arial" panose="020B0604020202020204" pitchFamily="34" charset="0"/>
                <a:ea typeface="Calibri" panose="020F0502020204030204" pitchFamily="34" charset="0"/>
                <a:cs typeface="Arial" panose="020B0604020202020204" pitchFamily="34" charset="0"/>
              </a:rPr>
              <a:t> </a:t>
            </a:r>
            <a:r>
              <a:rPr lang="da-DK"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cs typeface="Arial" panose="020B0604020202020204" pitchFamily="34" charset="0"/>
              </a:rPr>
              <a:t>Slide 13: </a:t>
            </a:r>
            <a:r>
              <a:rPr lang="da-DK"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da-DK"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da-DK" sz="900">
                <a:solidFill>
                  <a:schemeClr val="bg1"/>
                </a:solidFill>
                <a:latin typeface="Arial" panose="020B0604020202020204" pitchFamily="34" charset="0"/>
                <a:ea typeface="Calibri" panose="020F0502020204030204" pitchFamily="34" charset="0"/>
                <a:cs typeface="Arial" panose="020B0604020202020204" pitchFamily="34" charset="0"/>
              </a:rPr>
              <a:t>Slide 14: </a:t>
            </a:r>
            <a:r>
              <a:rPr lang="da-DK"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da-DK" sz="800" b="1">
                <a:solidFill>
                  <a:schemeClr val="bg1"/>
                </a:solidFill>
                <a:latin typeface="Arial"/>
                <a:ea typeface="Arial"/>
                <a:cs typeface="Arial"/>
                <a:sym typeface="Arial"/>
              </a:rPr>
              <a:t>© Den Europæiske Union 2024</a:t>
            </a:r>
          </a:p>
          <a:p>
            <a:pPr marL="0" marR="0" lvl="0" indent="0" algn="l" rtl="0">
              <a:spcBef>
                <a:spcPts val="1800"/>
              </a:spcBef>
              <a:spcAft>
                <a:spcPts val="0"/>
              </a:spcAft>
              <a:buNone/>
            </a:pPr>
            <a:r>
              <a:rPr lang="da-DK" sz="800">
                <a:solidFill>
                  <a:schemeClr val="bg1"/>
                </a:solidFill>
                <a:latin typeface="Arial"/>
                <a:ea typeface="Arial"/>
                <a:cs typeface="Arial"/>
                <a:sym typeface="Arial"/>
              </a:rPr>
              <a:t>Medmindre andet er angivet er brugen af denne præsentation tilladt i henhold til </a:t>
            </a:r>
            <a:r>
              <a:rPr lang="da-DK"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da-DK" sz="800">
                <a:solidFill>
                  <a:schemeClr val="bg1"/>
                </a:solidFill>
                <a:latin typeface="Arial"/>
                <a:ea typeface="Arial"/>
                <a:cs typeface="Arial"/>
                <a:sym typeface="Arial"/>
              </a:rPr>
              <a:t>-licensen. Ved enhver anvendelse eller gengivelse af elementer, der ikke ejes af EU, kan det være nødvendigt at søge om tilladelse direkte hos de respektive rettighedshavere.</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da-DK" sz="1050">
                <a:solidFill>
                  <a:schemeClr val="bg1"/>
                </a:solidFill>
                <a:latin typeface="Arial"/>
                <a:ea typeface="Arial"/>
                <a:cs typeface="Arial"/>
                <a:sym typeface="Arial"/>
              </a:rPr>
            </a:br>
            <a:endParaRPr lang="da-DK"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da-DK"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1 </a:t>
            </a:r>
          </a:p>
          <a:p>
            <a:r>
              <a:rPr lang="da-DK" sz="5400" b="1">
                <a:solidFill>
                  <a:schemeClr val="bg1"/>
                </a:solidFill>
                <a:latin typeface="Arial" panose="020B0604020202020204" pitchFamily="34" charset="0"/>
                <a:ea typeface="Verdana" panose="020B0604030504040204" pitchFamily="34" charset="0"/>
                <a:cs typeface="Arial" panose="020B0604020202020204" pitchFamily="34" charset="0"/>
              </a:rPr>
              <a:t>Hvad er desinformation?</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da-DK">
                <a:latin typeface="Arial"/>
                <a:ea typeface="Verdana"/>
                <a:cs typeface="Arial"/>
              </a:rPr>
              <a:t>Del 1: Hvad er desinformation?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da-DK" b="1">
                <a:latin typeface="Arial"/>
                <a:ea typeface="Verdana"/>
                <a:cs typeface="Arial"/>
              </a:rPr>
              <a:t>Del 1: Hvad er desinformation?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da-DK" sz="4800" dirty="0">
                <a:latin typeface="Arial" panose="020B0604020202020204" pitchFamily="34" charset="0"/>
              </a:rPr>
              <a:t> HVORFOR ønsker nogle personer at sprede usande oplysninger?</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da-D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Fordi det er en </a:t>
            </a:r>
            <a:r>
              <a:rPr lang="da-DK"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joke</a:t>
            </a:r>
            <a:r>
              <a:rPr lang="da-D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da-DK"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da-DK"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Satire/humor</a:t>
            </a:r>
          </a:p>
          <a:p>
            <a:pPr marL="285750" indent="-285750">
              <a:lnSpc>
                <a:spcPct val="150000"/>
              </a:lnSpc>
              <a:spcBef>
                <a:spcPts val="0"/>
              </a:spcBef>
              <a:buFont typeface="Courier New" panose="02070309020205020404" pitchFamily="49" charset="0"/>
              <a:buChar char="o"/>
              <a:defRPr/>
            </a:pPr>
            <a:r>
              <a:rPr lang="da-D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Fordi de </a:t>
            </a:r>
            <a:r>
              <a:rPr lang="da-DK"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tror</a:t>
            </a:r>
            <a:r>
              <a:rPr lang="da-D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på det 		</a:t>
            </a:r>
            <a:r>
              <a:rPr lang="da-DK"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da-DK"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Misinformation</a:t>
            </a:r>
          </a:p>
          <a:p>
            <a:pPr marL="285750" indent="-285750">
              <a:lnSpc>
                <a:spcPct val="150000"/>
              </a:lnSpc>
              <a:spcBef>
                <a:spcPts val="0"/>
              </a:spcBef>
              <a:buFont typeface="Courier New" panose="02070309020205020404" pitchFamily="49" charset="0"/>
              <a:buChar char="o"/>
              <a:defRPr/>
            </a:pPr>
            <a:r>
              <a:rPr lang="da-D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Fordi de ønsker at </a:t>
            </a:r>
            <a:r>
              <a:rPr lang="da-DK"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vildlede</a:t>
            </a:r>
            <a:r>
              <a:rPr lang="da-D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folk 	</a:t>
            </a:r>
            <a:r>
              <a:rPr lang="da-DK"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da-DK"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Desinformation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3323698"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1800" b="1">
                <a:solidFill>
                  <a:schemeClr val="bg1"/>
                </a:solidFill>
                <a:effectLst/>
                <a:latin typeface="Arial" panose="020B0604020202020204" pitchFamily="34" charset="0"/>
                <a:ea typeface="+mn-ea"/>
                <a:cs typeface="Arial" panose="020B0604020202020204" pitchFamily="34" charset="0"/>
              </a:rPr>
              <a:t>Satire – "Voldsom trængsel i Lidl giver dusinvis af sårede"</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da-DK" b="1">
                <a:latin typeface="Arial"/>
                <a:ea typeface="Verdana"/>
                <a:cs typeface="Arial"/>
              </a:rPr>
              <a:t>Del 1: Hvad er desinformation?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da-DK">
                <a:solidFill>
                  <a:schemeClr val="bg1"/>
                </a:solidFill>
                <a:latin typeface="Arial" panose="020B0604020202020204" pitchFamily="34" charset="0"/>
                <a:cs typeface="Arial" panose="020B0604020202020204" pitchFamily="34" charset="0"/>
              </a:rPr>
              <a:t>Paven bærer en Balenciaga-dynejakke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da-DK" sz="1400">
                  <a:solidFill>
                    <a:schemeClr val="bg1"/>
                  </a:solidFill>
                  <a:latin typeface="Arial" panose="020B0604020202020204" pitchFamily="34" charset="0"/>
                  <a:cs typeface="Arial" panose="020B0604020202020204" pitchFamily="34" charset="0"/>
                </a:rPr>
                <a:t>© 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da-DK"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537030"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da-DK"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da-DK" sz="1800" b="1">
                <a:solidFill>
                  <a:schemeClr val="bg1"/>
                </a:solidFill>
                <a:effectLst/>
                <a:latin typeface="Arial" panose="020B0604020202020204" pitchFamily="34" charset="0"/>
                <a:ea typeface="+mn-ea"/>
                <a:cs typeface="Arial" panose="020B0604020202020204" pitchFamily="34" charset="0"/>
              </a:rPr>
              <a:t>Misinformation — "</a:t>
            </a:r>
            <a:r>
              <a:rPr lang="da-DK" sz="1800" b="1" i="1">
                <a:solidFill>
                  <a:schemeClr val="bg1"/>
                </a:solidFill>
                <a:effectLst/>
                <a:latin typeface="Arial" panose="020B0604020202020204" pitchFamily="34" charset="0"/>
                <a:ea typeface="+mn-ea"/>
                <a:cs typeface="Arial" panose="020B0604020202020204" pitchFamily="34" charset="0"/>
              </a:rPr>
              <a:t>5G forårsager coronavirus</a:t>
            </a:r>
            <a:r>
              <a:rPr lang="da-DK"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da-DK" b="1">
                <a:latin typeface="Arial"/>
                <a:ea typeface="Verdana"/>
                <a:cs typeface="Arial"/>
              </a:rPr>
              <a:t>Del 1: Hvad er desinformation?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da-DK">
                <a:solidFill>
                  <a:schemeClr val="bg1"/>
                </a:solidFill>
                <a:latin typeface="Arial" panose="020B0604020202020204" pitchFamily="34" charset="0"/>
                <a:cs typeface="Arial" panose="020B0604020202020204" pitchFamily="34" charset="0"/>
              </a:rPr>
              <a:t>"</a:t>
            </a:r>
            <a:r>
              <a:rPr lang="da-DK" b="1">
                <a:solidFill>
                  <a:schemeClr val="bg1"/>
                </a:solidFill>
                <a:latin typeface="Arial" panose="020B0604020202020204" pitchFamily="34" charset="0"/>
                <a:cs typeface="Arial" panose="020B0604020202020204" pitchFamily="34" charset="0"/>
              </a:rPr>
              <a:t>5G har forårsaget og spredt coronavirus</a:t>
            </a:r>
            <a:r>
              <a:rPr lang="da-DK">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da-DK">
                <a:solidFill>
                  <a:schemeClr val="bg1"/>
                </a:solidFill>
                <a:latin typeface="Arial" panose="020B0604020202020204" pitchFamily="34" charset="0"/>
                <a:cs typeface="Arial" panose="020B0604020202020204" pitchFamily="34" charset="0"/>
              </a:rPr>
              <a:t>Spiller på:</a:t>
            </a:r>
          </a:p>
          <a:p>
            <a:pPr marL="285750" indent="-285750">
              <a:spcAft>
                <a:spcPts val="600"/>
              </a:spcAft>
              <a:buFont typeface="Courier New" panose="02070309020205020404" pitchFamily="49" charset="0"/>
              <a:buChar char="o"/>
            </a:pPr>
            <a:r>
              <a:rPr lang="da-DK">
                <a:solidFill>
                  <a:schemeClr val="bg1"/>
                </a:solidFill>
                <a:latin typeface="Arial" panose="020B0604020202020204" pitchFamily="34" charset="0"/>
                <a:cs typeface="Arial" panose="020B0604020202020204" pitchFamily="34" charset="0"/>
              </a:rPr>
              <a:t>Eksisterende konspirationsteorier om 5G's formodede virkninger på sundheden</a:t>
            </a:r>
          </a:p>
          <a:p>
            <a:pPr marL="285750" indent="-285750">
              <a:spcAft>
                <a:spcPts val="600"/>
              </a:spcAft>
              <a:buFont typeface="Courier New" panose="02070309020205020404" pitchFamily="49" charset="0"/>
              <a:buChar char="o"/>
            </a:pPr>
            <a:r>
              <a:rPr lang="da-DK">
                <a:solidFill>
                  <a:schemeClr val="bg1"/>
                </a:solidFill>
                <a:latin typeface="Arial" panose="020B0604020202020204" pitchFamily="34" charset="0"/>
                <a:cs typeface="Arial" panose="020B0604020202020204" pitchFamily="34" charset="0"/>
              </a:rPr>
              <a:t>Usikkerhed og frygt i pandemiens tidlige dage.</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da-DK">
                <a:solidFill>
                  <a:schemeClr val="bg1"/>
                </a:solidFill>
                <a:latin typeface="Arial" panose="020B0604020202020204" pitchFamily="34" charset="0"/>
                <a:cs typeface="Arial" panose="020B0604020202020204" pitchFamily="34" charset="0"/>
              </a:rPr>
              <a:t>Konsekvenser:</a:t>
            </a:r>
          </a:p>
          <a:p>
            <a:pPr marL="285750" indent="-285750">
              <a:spcAft>
                <a:spcPts val="600"/>
              </a:spcAft>
              <a:buFont typeface="Courier New" panose="02070309020205020404" pitchFamily="49" charset="0"/>
              <a:buChar char="o"/>
            </a:pPr>
            <a:r>
              <a:rPr lang="da-DK">
                <a:solidFill>
                  <a:schemeClr val="bg1"/>
                </a:solidFill>
                <a:latin typeface="Arial" panose="020B0604020202020204" pitchFamily="34" charset="0"/>
                <a:cs typeface="Arial" panose="020B0604020202020204" pitchFamily="34" charset="0"/>
              </a:rPr>
              <a:t>Hærværk af 5G-tårne</a:t>
            </a:r>
          </a:p>
          <a:p>
            <a:pPr marL="285750" indent="-285750">
              <a:spcAft>
                <a:spcPts val="600"/>
              </a:spcAft>
              <a:buFont typeface="Courier New" panose="02070309020205020404" pitchFamily="49" charset="0"/>
              <a:buChar char="o"/>
            </a:pPr>
            <a:r>
              <a:rPr lang="da-DK">
                <a:solidFill>
                  <a:schemeClr val="bg1"/>
                </a:solidFill>
                <a:latin typeface="Arial" panose="020B0604020202020204" pitchFamily="34" charset="0"/>
                <a:cs typeface="Arial" panose="020B0604020202020204" pitchFamily="34" charset="0"/>
              </a:rPr>
              <a:t>Afbrydelse af telekommunikationstjenester</a:t>
            </a:r>
          </a:p>
          <a:p>
            <a:pPr marL="285750" indent="-285750">
              <a:spcAft>
                <a:spcPts val="600"/>
              </a:spcAft>
              <a:buFont typeface="Courier New" panose="02070309020205020404" pitchFamily="49" charset="0"/>
              <a:buChar char="o"/>
            </a:pPr>
            <a:r>
              <a:rPr lang="da-DK">
                <a:solidFill>
                  <a:schemeClr val="bg1"/>
                </a:solidFill>
                <a:latin typeface="Arial" panose="020B0604020202020204" pitchFamily="34" charset="0"/>
                <a:cs typeface="Arial" panose="020B0604020202020204" pitchFamily="34" charset="0"/>
              </a:rPr>
              <a:t>Chikane af ansatte i telekommunikationstjenester.</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1159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da-DK"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Misinformation</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da-DK" b="1">
                <a:latin typeface="Arial"/>
                <a:ea typeface="Verdana"/>
                <a:cs typeface="Arial"/>
              </a:rPr>
              <a:t>Del 1: Hvad er desinformation?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da-DK">
                <a:latin typeface="Arial" panose="020B0604020202020204" pitchFamily="34" charset="0"/>
                <a:ea typeface="Verdana" panose="020B0604030504040204" pitchFamily="34" charset="0"/>
                <a:cs typeface="Arial" panose="020B0604020202020204" pitchFamily="34" charset="0"/>
              </a:rPr>
              <a:t>Jeg er mor og bor i Odesa, Ukraine.</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da-DK" dirty="0">
                <a:latin typeface="Arial" panose="020B0604020202020204" pitchFamily="34" charset="0"/>
                <a:ea typeface="Verdana" panose="020B0604030504040204" pitchFamily="34" charset="0"/>
                <a:cs typeface="Arial" panose="020B0604020202020204" pitchFamily="34" charset="0"/>
              </a:rPr>
              <a:t>Jeg er næstformand </a:t>
            </a:r>
          </a:p>
          <a:p>
            <a:r>
              <a:rPr lang="da-DK" dirty="0">
                <a:latin typeface="Arial" panose="020B0604020202020204" pitchFamily="34" charset="0"/>
                <a:ea typeface="Verdana" panose="020B0604030504040204" pitchFamily="34" charset="0"/>
                <a:cs typeface="Arial" panose="020B0604020202020204" pitchFamily="34" charset="0"/>
              </a:rPr>
              <a:t>for en russisk religiøs fond.</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69" y="1252737"/>
            <a:ext cx="1927929"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da-DK">
                <a:latin typeface="Arial" panose="020B0604020202020204" pitchFamily="34" charset="0"/>
                <a:ea typeface="Verdana" panose="020B0604030504040204" pitchFamily="34" charset="0"/>
                <a:cs typeface="Arial" panose="020B0604020202020204" pitchFamily="34" charset="0"/>
              </a:rPr>
              <a:t>Jeg er jurist og bor i Odesa, Ukraine.</a:t>
            </a:r>
          </a:p>
        </p:txBody>
      </p:sp>
      <p:sp>
        <p:nvSpPr>
          <p:cNvPr id="31" name="Fumetto 2 30">
            <a:extLst>
              <a:ext uri="{FF2B5EF4-FFF2-40B4-BE49-F238E27FC236}">
                <a16:creationId xmlns:a16="http://schemas.microsoft.com/office/drawing/2014/main" id="{87CE965F-0461-D44C-9B54-0516A13D0263}"/>
              </a:ext>
            </a:extLst>
          </p:cNvPr>
          <p:cNvSpPr/>
          <p:nvPr/>
        </p:nvSpPr>
        <p:spPr>
          <a:xfrm>
            <a:off x="9235440" y="1248725"/>
            <a:ext cx="2088408"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da-DK" dirty="0">
                <a:latin typeface="Arial" panose="020B0604020202020204" pitchFamily="34" charset="0"/>
                <a:ea typeface="Verdana" panose="020B0604030504040204" pitchFamily="34" charset="0"/>
                <a:cs typeface="Arial" panose="020B0604020202020204" pitchFamily="34" charset="0"/>
              </a:rPr>
              <a:t>Jeg er indbygger </a:t>
            </a:r>
          </a:p>
          <a:p>
            <a:r>
              <a:rPr lang="da-DK" dirty="0">
                <a:latin typeface="Arial" panose="020B0604020202020204" pitchFamily="34" charset="0"/>
                <a:ea typeface="Verdana" panose="020B0604030504040204" pitchFamily="34" charset="0"/>
                <a:cs typeface="Arial" panose="020B0604020202020204" pitchFamily="34" charset="0"/>
              </a:rPr>
              <a:t>i </a:t>
            </a:r>
            <a:r>
              <a:rPr lang="da-DK" dirty="0" err="1">
                <a:latin typeface="Arial" panose="020B0604020202020204" pitchFamily="34" charset="0"/>
                <a:ea typeface="Verdana" panose="020B0604030504040204" pitchFamily="34" charset="0"/>
                <a:cs typeface="Arial" panose="020B0604020202020204" pitchFamily="34" charset="0"/>
              </a:rPr>
              <a:t>Kharkiv</a:t>
            </a:r>
            <a:r>
              <a:rPr lang="da-DK" dirty="0">
                <a:latin typeface="Arial" panose="020B0604020202020204" pitchFamily="34" charset="0"/>
                <a:ea typeface="Verdana" panose="020B0604030504040204" pitchFamily="34" charset="0"/>
                <a:cs typeface="Arial" panose="020B0604020202020204" pitchFamily="34" charset="0"/>
              </a:rPr>
              <a:t>, Ukraine.</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500" b="1" dirty="0">
                  <a:solidFill>
                    <a:schemeClr val="bg1"/>
                  </a:solidFill>
                  <a:latin typeface="Arial" panose="020B0604020202020204" pitchFamily="34" charset="0"/>
                  <a:ea typeface="Verdana" panose="020B0604030504040204" pitchFamily="34" charset="0"/>
                  <a:cs typeface="Arial" panose="020B0604020202020204" pitchFamily="34" charset="0"/>
                </a:rPr>
                <a:t>Samme person optræder </a:t>
              </a:r>
            </a:p>
            <a:p>
              <a:r>
                <a:rPr lang="da-DK" sz="2500" b="1" dirty="0">
                  <a:solidFill>
                    <a:schemeClr val="bg1"/>
                  </a:solidFill>
                  <a:latin typeface="Arial" panose="020B0604020202020204" pitchFamily="34" charset="0"/>
                  <a:ea typeface="Verdana" panose="020B0604030504040204" pitchFamily="34" charset="0"/>
                  <a:cs typeface="Arial" panose="020B0604020202020204" pitchFamily="34" charset="0"/>
                </a:rPr>
                <a:t>som forskellige mennesker</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da-DK"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Desinformation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da-DK" sz="1000" b="0">
                <a:solidFill>
                  <a:schemeClr val="bg1"/>
                </a:solidFill>
                <a:effectLst/>
                <a:latin typeface="Arial" panose="020B0604020202020204" pitchFamily="34" charset="0"/>
                <a:cs typeface="Arial" panose="020B0604020202020204" pitchFamily="34" charset="0"/>
              </a:rPr>
              <a:t>Billedkilde – </a:t>
            </a:r>
            <a:r>
              <a:rPr lang="da-DK"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da-DK" sz="1000" b="0">
                <a:solidFill>
                  <a:schemeClr val="bg1"/>
                </a:solidFill>
                <a:effectLst/>
                <a:latin typeface="Arial" panose="020B0604020202020204" pitchFamily="34" charset="0"/>
                <a:cs typeface="Arial" panose="020B0604020202020204" pitchFamily="34" charset="0"/>
              </a:rPr>
              <a:t>, </a:t>
            </a:r>
            <a:r>
              <a:rPr lang="da-DK"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da-DK" sz="1000" b="0">
                <a:solidFill>
                  <a:schemeClr val="bg1"/>
                </a:solidFill>
                <a:effectLst/>
                <a:latin typeface="Arial" panose="020B0604020202020204" pitchFamily="34" charset="0"/>
                <a:cs typeface="Arial" panose="020B0604020202020204" pitchFamily="34" charset="0"/>
              </a:rPr>
              <a:t>, </a:t>
            </a:r>
            <a:r>
              <a:rPr lang="da-DK"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da-DK" sz="1000" b="0">
                <a:solidFill>
                  <a:schemeClr val="bg1"/>
                </a:solidFill>
                <a:effectLst/>
                <a:latin typeface="Arial" panose="020B0604020202020204" pitchFamily="34" charset="0"/>
                <a:cs typeface="Arial" panose="020B0604020202020204" pitchFamily="34" charset="0"/>
              </a:rPr>
              <a:t>, </a:t>
            </a:r>
            <a:r>
              <a:rPr lang="da-DK"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da-DK"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da-DK"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2 </a:t>
            </a:r>
          </a:p>
          <a:p>
            <a:r>
              <a:rPr lang="da-DK" sz="5400" b="1">
                <a:solidFill>
                  <a:schemeClr val="bg1"/>
                </a:solidFill>
                <a:latin typeface="Arial" panose="020B0604020202020204" pitchFamily="34" charset="0"/>
                <a:ea typeface="Verdana" panose="020B0604030504040204" pitchFamily="34" charset="0"/>
                <a:cs typeface="Arial" panose="020B0604020202020204" pitchFamily="34" charset="0"/>
              </a:rPr>
              <a:t>Hvordan fungerer desinformation?</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da-DK" sz="500">
                <a:solidFill>
                  <a:schemeClr val="bg1"/>
                </a:solidFill>
                <a:latin typeface="Arial" panose="020B0604020202020204" pitchFamily="34" charset="0"/>
                <a:cs typeface="Arial" panose="020B0604020202020204" pitchFamily="34" charset="0"/>
              </a:rPr>
              <a:t>© 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D27DFDD0-2E65-42D2-8F20-9BE58CAF8D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117</TotalTime>
  <Words>4560</Words>
  <Application>Microsoft Office PowerPoint</Application>
  <PresentationFormat>Widescreen</PresentationFormat>
  <Paragraphs>384</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Hvad skal vi lære?</vt:lpstr>
      <vt:lpstr>PowerPoint Presentation</vt:lpstr>
      <vt:lpstr>Del 1: Hvad er desinformation? </vt:lpstr>
      <vt:lpstr>Del 1: Hvad er desinformation? </vt:lpstr>
      <vt:lpstr>Satire – "Voldsom trængsel i Lidl giver dusinvis af sårede"</vt:lpstr>
      <vt:lpstr>Misinformation — "5G forårsager coronavirus" </vt:lpstr>
      <vt:lpstr>Del 1: Hvad er desinformation? </vt:lpstr>
      <vt:lpstr>PowerPoint Presentation</vt:lpstr>
      <vt:lpstr>Del 2: Hvordan fungerer desinformation? </vt:lpstr>
      <vt:lpstr>Del 2: Hvordan fungerer desinformation?</vt:lpstr>
      <vt:lpstr>Del 2: Hvordan fungerer desinformation?</vt:lpstr>
      <vt:lpstr>Del 2: Hvordan fungerer desinformation?</vt:lpstr>
      <vt:lpstr>Del 2: Hvordan fungerer desinformation?</vt:lpstr>
      <vt:lpstr>PowerPoint Presentation</vt:lpstr>
      <vt:lpstr>Del 3: Hvordan reagerer man på desinformation? </vt:lpstr>
      <vt:lpstr>Del 3: Hvordan reagerer man på desinformation? </vt:lpstr>
      <vt:lpstr>Hvordan reagerer man på desinformation? </vt:lpstr>
      <vt:lpstr>Del 3: Hvordan reagerer man på desinformation? </vt:lpstr>
      <vt:lpstr>Del 3: Hvordan reagerer man på desinformation? </vt:lpstr>
      <vt:lpstr>Del 3: Hvordan reagerer man på desinformation? </vt:lpstr>
      <vt:lpstr>PowerPoint Presentation</vt:lpstr>
      <vt:lpstr>Del 4: Praksis</vt:lpstr>
      <vt:lpstr>Del 4: Praksis</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35</cp:revision>
  <cp:lastPrinted>2024-04-16T11:31:35Z</cp:lastPrinted>
  <dcterms:created xsi:type="dcterms:W3CDTF">2021-01-13T11:40:04Z</dcterms:created>
  <dcterms:modified xsi:type="dcterms:W3CDTF">2024-05-23T15:25:33Z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