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handoutMasterIdLst>
    <p:handoutMasterId r:id="rId32"/>
  </p:handout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625C2-7940-D9CE-FBB1-0F28A58D9C5F}" v="8" dt="2024-05-23T09:13:38.165"/>
    <p1510:client id="{52D640C9-C42D-9A59-6789-B8FAB0D0D4BA}" v="1" dt="2024-05-23T09:16:20.265"/>
    <p1510:client id="{63AA5946-4248-A3C2-D221-70E536FABE96}" v="51" dt="2024-05-23T09:08:37.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952"/>
        <p:guide pos="1867"/>
      </p:guideLst>
    </p:cSldViewPr>
  </p:slideViewPr>
  <p:notesViewPr>
    <p:cSldViewPr snapToGrid="0">
      <p:cViewPr>
        <p:scale>
          <a:sx n="1" d="2"/>
          <a:sy n="1" d="2"/>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5/10/relationships/revisionInfo" Target="revisionInfo.xml" Id="rId39" /><Relationship Type="http://schemas.openxmlformats.org/officeDocument/2006/relationships/slide" Target="slides/slide17.xml" Id="rId21" /><Relationship Type="http://schemas.openxmlformats.org/officeDocument/2006/relationships/presProps" Target="pres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commentAuthors" Target="commentAuthors.xml" Id="rId33"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handoutMaster" Target="handoutMasters/handoutMaster1.xml" Id="rId32" /><Relationship Type="http://schemas.openxmlformats.org/officeDocument/2006/relationships/tableStyles" Target="tableStyles.xml" Id="rId37" /><Relationship Type="http://schemas.microsoft.com/office/2018/10/relationships/authors" Target="authors.xml" Id="rId40"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heme" Target="theme/theme1.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viewProps" Target="viewProps.xml" Id="rId35" /><Relationship Type="http://schemas.openxmlformats.org/officeDocument/2006/relationships/slide" Target="slides/slide4.xml" Id="rId8" /><Relationship Type="http://schemas.openxmlformats.org/officeDocument/2006/relationships/customXml" Target="../customXml/item3.xml" Id="rId3"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140904-0A41-B210-936A-13BF9B7B0CF5}"/>
              </a:ext>
            </a:extLst>
          </p:cNvPr>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E14DE6DC-4EDA-D6BD-71FD-40D679293D48}"/>
              </a:ext>
            </a:extLst>
          </p:cNvPr>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8909CA9B-5C93-4C13-B288-AC533952F0F3}" type="datetimeFigureOut">
              <a:rPr lang="en-IE" smtClean="0"/>
              <a:t>23/05/2024</a:t>
            </a:fld>
            <a:endParaRPr lang="en-IE"/>
          </a:p>
        </p:txBody>
      </p:sp>
      <p:sp>
        <p:nvSpPr>
          <p:cNvPr id="4" name="Footer Placeholder 3">
            <a:extLst>
              <a:ext uri="{FF2B5EF4-FFF2-40B4-BE49-F238E27FC236}">
                <a16:creationId xmlns:a16="http://schemas.microsoft.com/office/drawing/2014/main" id="{A63EE48B-52D3-F9B0-257A-ED34CDDBE756}"/>
              </a:ext>
            </a:extLst>
          </p:cNvPr>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22CE9E90-55A9-EFD7-9E99-4A41DD2CB002}"/>
              </a:ext>
            </a:extLst>
          </p:cNvPr>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1DEBA31C-5B05-44DA-909A-5D11D7573251}" type="slidenum">
              <a:rPr lang="en-IE" smtClean="0"/>
              <a:t>‹#›</a:t>
            </a:fld>
            <a:endParaRPr lang="en-IE"/>
          </a:p>
        </p:txBody>
      </p:sp>
    </p:spTree>
    <p:extLst>
      <p:ext uri="{BB962C8B-B14F-4D97-AF65-F5344CB8AC3E}">
        <p14:creationId xmlns:p14="http://schemas.microsoft.com/office/powerpoint/2010/main" val="229830088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a:solidFill>
                  <a:srgbClr val="1F497D"/>
                </a:solidFill>
                <a:effectLst/>
                <a:latin typeface="Calibri" panose="020F0502020204030204" pitchFamily="34" charset="0"/>
                <a:ea typeface="Calibri" panose="020F0502020204030204" pitchFamily="34" charset="0"/>
              </a:rPr>
              <a:t>Käsi püsti, kes on täna desinformatsiooniga kokku puutunud? Aga eelmisel nädalal? Viimase kuu jooksul? Eelmisel aastal?</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Desinformatsiooni levitajad kasutavad sotsiaalmeediat inforuumi </a:t>
            </a:r>
            <a:r>
              <a:rPr lang="et-EE" sz="1100" err="1">
                <a:effectLst/>
                <a:latin typeface="Calibri" panose="020F0502020204030204" pitchFamily="34" charset="0"/>
                <a:ea typeface="Calibri" panose="020F0502020204030204" pitchFamily="34" charset="0"/>
                <a:cs typeface="Times New Roman" panose="02020603050405020304" pitchFamily="18" charset="0"/>
              </a:rPr>
              <a:t>üleujutamiseks</a:t>
            </a:r>
            <a:endParaRPr lang="et-E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Nende eesmärk ei ole tingimata veenda sind ühes konkreetses loos – kui neil õnnestub meid nii palju eksitada või üle koormata, et me ei tea enam, keda usaldada, võivad nad õõnestada meie usaldust peavoolumeedia ja demokraatia vastu.</a:t>
            </a:r>
          </a:p>
          <a:p>
            <a:pPr marL="342900" lvl="0" indent="-342900">
              <a:lnSpc>
                <a:spcPct val="107000"/>
              </a:lnSpc>
              <a:spcAft>
                <a:spcPts val="800"/>
              </a:spcAft>
              <a:buFont typeface="Symbol" panose="05050102010706020507" pitchFamily="18" charset="2"/>
              <a:buChar char=""/>
              <a:tabLst>
                <a:tab pos="4572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Desinformatsiooni levitajad kasutavad eri tehnikaid, mida võib sotsiaalmeedia kommentaarides sageli näha. </a:t>
            </a:r>
          </a:p>
          <a:p>
            <a:pPr marL="742950" lvl="1" indent="-285750">
              <a:lnSpc>
                <a:spcPct val="107000"/>
              </a:lnSpc>
              <a:spcAft>
                <a:spcPts val="800"/>
              </a:spcAft>
              <a:buFont typeface="Courier New" panose="02070309020205020404" pitchFamily="49" charset="0"/>
              <a:buChar char="o"/>
              <a:tabLst>
                <a:tab pos="9144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a:t>
            </a:r>
            <a:r>
              <a:rPr lang="et-EE" sz="1100" b="1">
                <a:effectLst/>
                <a:latin typeface="Calibri" panose="020F0502020204030204" pitchFamily="34" charset="0"/>
                <a:ea typeface="Calibri" panose="020F0502020204030204" pitchFamily="34" charset="0"/>
                <a:cs typeface="Times New Roman" panose="02020603050405020304" pitchFamily="18" charset="0"/>
              </a:rPr>
              <a:t>Aga mida te ise teete</a:t>
            </a:r>
            <a:r>
              <a:rPr lang="et-EE" sz="1100">
                <a:effectLst/>
                <a:latin typeface="Calibri" panose="020F0502020204030204" pitchFamily="34" charset="0"/>
                <a:ea typeface="Calibri" panose="020F0502020204030204" pitchFamily="34" charset="0"/>
                <a:cs typeface="Times New Roman" panose="02020603050405020304" pitchFamily="18" charset="0"/>
              </a:rPr>
              <a:t>“ (</a:t>
            </a:r>
            <a:r>
              <a:rPr lang="et-EE" sz="1100" i="1" err="1">
                <a:effectLst/>
                <a:latin typeface="Calibri" panose="020F0502020204030204" pitchFamily="34" charset="0"/>
                <a:ea typeface="Calibri" panose="020F0502020204030204" pitchFamily="34" charset="0"/>
                <a:cs typeface="Times New Roman" panose="02020603050405020304" pitchFamily="18" charset="0"/>
              </a:rPr>
              <a:t>whataboutism</a:t>
            </a:r>
            <a:r>
              <a:rPr lang="et-EE" sz="1100">
                <a:effectLst/>
                <a:latin typeface="Calibri" panose="020F0502020204030204" pitchFamily="34" charset="0"/>
                <a:ea typeface="Calibri" panose="020F0502020204030204" pitchFamily="34" charset="0"/>
                <a:cs typeface="Times New Roman" panose="02020603050405020304" pitchFamily="18" charset="0"/>
              </a:rPr>
              <a:t>) meetod – selle asemel, et teemat arutada, juhib kommentaator tähelepanu teisele või vähe seotud teemale. Näide: Arutelus Venemaa sissetungi üle Ukrainasse küsib kommentaator ootamatult „Aga mis toimub Somaalias?“. Nende eesmärk ei ole pidada konstruktiivset arutelu Somaalia üle, vaid pigem juhtida tähelepanu vestlusteemalt kõrvale.</a:t>
            </a:r>
          </a:p>
          <a:p>
            <a:pPr marL="742950" lvl="1" indent="-285750">
              <a:lnSpc>
                <a:spcPct val="107000"/>
              </a:lnSpc>
              <a:spcAft>
                <a:spcPts val="800"/>
              </a:spcAft>
              <a:buFont typeface="Courier New" panose="02070309020205020404" pitchFamily="49" charset="0"/>
              <a:buChar char="o"/>
              <a:tabLst>
                <a:tab pos="914400" algn="l"/>
              </a:tabLst>
            </a:pPr>
            <a:r>
              <a:rPr lang="et-EE" sz="1100" b="1">
                <a:effectLst/>
                <a:latin typeface="Calibri" panose="020F0502020204030204" pitchFamily="34" charset="0"/>
                <a:ea typeface="Calibri" panose="020F0502020204030204" pitchFamily="34" charset="0"/>
                <a:cs typeface="Times New Roman" panose="02020603050405020304" pitchFamily="18" charset="0"/>
              </a:rPr>
              <a:t>„Õlgmehikese“</a:t>
            </a:r>
            <a:r>
              <a:rPr lang="et-EE" sz="1100">
                <a:effectLst/>
                <a:latin typeface="Calibri" panose="020F0502020204030204" pitchFamily="34" charset="0"/>
                <a:ea typeface="Calibri" panose="020F0502020204030204" pitchFamily="34" charset="0"/>
                <a:cs typeface="Times New Roman" panose="02020603050405020304" pitchFamily="18" charset="0"/>
              </a:rPr>
              <a:t> meetod – kommentaator moonutab teise isiku positsiooni ja ründab seda. Näide: </a:t>
            </a:r>
            <a:r>
              <a:rPr lang="et-EE" sz="1100" err="1">
                <a:effectLst/>
                <a:latin typeface="Calibri" panose="020F0502020204030204" pitchFamily="34" charset="0"/>
                <a:ea typeface="Calibri" panose="020F0502020204030204" pitchFamily="34" charset="0"/>
                <a:cs typeface="Times New Roman" panose="02020603050405020304" pitchFamily="18" charset="0"/>
              </a:rPr>
              <a:t>Malik</a:t>
            </a:r>
            <a:r>
              <a:rPr lang="et-EE" sz="1100">
                <a:effectLst/>
                <a:latin typeface="Calibri" panose="020F0502020204030204" pitchFamily="34" charset="0"/>
                <a:ea typeface="Calibri" panose="020F0502020204030204" pitchFamily="34" charset="0"/>
                <a:cs typeface="Times New Roman" panose="02020603050405020304" pitchFamily="18" charset="0"/>
              </a:rPr>
              <a:t> postitab, kui oluline on, et Euroopa muutuks kliimaneutraalseks. Sarah märgib: „Ma ei suuda uskuda, et soovite ehitada tuuleparke kõigis meie rahvusparkides“. </a:t>
            </a:r>
            <a:r>
              <a:rPr lang="et-EE" sz="1100" err="1">
                <a:effectLst/>
                <a:latin typeface="Calibri" panose="020F0502020204030204" pitchFamily="34" charset="0"/>
                <a:ea typeface="Calibri" panose="020F0502020204030204" pitchFamily="34" charset="0"/>
                <a:cs typeface="Times New Roman" panose="02020603050405020304" pitchFamily="18" charset="0"/>
              </a:rPr>
              <a:t>Malik</a:t>
            </a:r>
            <a:r>
              <a:rPr lang="et-EE" sz="1100">
                <a:effectLst/>
                <a:latin typeface="Calibri" panose="020F0502020204030204" pitchFamily="34" charset="0"/>
                <a:ea typeface="Calibri" panose="020F0502020204030204" pitchFamily="34" charset="0"/>
                <a:cs typeface="Times New Roman" panose="02020603050405020304" pitchFamily="18" charset="0"/>
              </a:rPr>
              <a:t> ei öelnud seda, kuid väga kergesti juhtub, et edasi räägib ta tuuleparkidest, mitte suuremast pildist.</a:t>
            </a:r>
          </a:p>
          <a:p>
            <a:pPr marL="742950" lvl="1" indent="-285750">
              <a:lnSpc>
                <a:spcPct val="107000"/>
              </a:lnSpc>
              <a:spcAft>
                <a:spcPts val="800"/>
              </a:spcAft>
              <a:buFont typeface="Courier New" panose="02070309020205020404" pitchFamily="49" charset="0"/>
              <a:buChar char="o"/>
              <a:tabLst>
                <a:tab pos="914400" algn="l"/>
              </a:tabLst>
            </a:pPr>
            <a:r>
              <a:rPr lang="et-EE" sz="1100" b="1">
                <a:effectLst/>
                <a:latin typeface="Calibri" panose="020F0502020204030204" pitchFamily="34" charset="0"/>
                <a:ea typeface="Calibri" panose="020F0502020204030204" pitchFamily="34" charset="0"/>
                <a:cs typeface="Times New Roman" panose="02020603050405020304" pitchFamily="18" charset="0"/>
              </a:rPr>
              <a:t>Rünne</a:t>
            </a:r>
            <a:r>
              <a:rPr lang="et-EE" sz="1100">
                <a:effectLst/>
                <a:latin typeface="Calibri" panose="020F0502020204030204" pitchFamily="34" charset="0"/>
                <a:ea typeface="Calibri" panose="020F0502020204030204" pitchFamily="34" charset="0"/>
                <a:cs typeface="Times New Roman" panose="02020603050405020304" pitchFamily="18" charset="0"/>
              </a:rPr>
              <a:t> – kommentaator kasutab agressiivset või halvustavat keelt, et heidutada vastaspoole esindajat edasisest arutelust. Näide: „Üksnes idioot usuks seda“.</a:t>
            </a:r>
          </a:p>
          <a:p>
            <a:pPr marL="742950" lvl="1" indent="-285750">
              <a:lnSpc>
                <a:spcPct val="107000"/>
              </a:lnSpc>
              <a:spcAft>
                <a:spcPts val="800"/>
              </a:spcAft>
              <a:buFont typeface="Courier New" panose="02070309020205020404" pitchFamily="49" charset="0"/>
              <a:buChar char="o"/>
              <a:tabLst>
                <a:tab pos="914400" algn="l"/>
              </a:tabLst>
            </a:pPr>
            <a:r>
              <a:rPr lang="et-EE" sz="1100" b="1">
                <a:effectLst/>
                <a:latin typeface="Calibri" panose="020F0502020204030204" pitchFamily="34" charset="0"/>
                <a:ea typeface="Calibri" panose="020F0502020204030204" pitchFamily="34" charset="0"/>
                <a:cs typeface="Times New Roman" panose="02020603050405020304" pitchFamily="18" charset="0"/>
              </a:rPr>
              <a:t>Pilkamine</a:t>
            </a:r>
            <a:r>
              <a:rPr lang="et-EE" sz="1100">
                <a:effectLst/>
                <a:latin typeface="Calibri" panose="020F0502020204030204" pitchFamily="34" charset="0"/>
                <a:ea typeface="Calibri" panose="020F0502020204030204" pitchFamily="34" charset="0"/>
                <a:cs typeface="Times New Roman" panose="02020603050405020304" pitchFamily="18" charset="0"/>
              </a:rPr>
              <a:t> – kommentaator kasutab vastaspoole halvustamiseks sarkasmi. Näide: Sarah vastab </a:t>
            </a:r>
            <a:r>
              <a:rPr lang="et-EE" sz="1100" err="1">
                <a:effectLst/>
                <a:latin typeface="Calibri" panose="020F0502020204030204" pitchFamily="34" charset="0"/>
                <a:ea typeface="Calibri" panose="020F0502020204030204" pitchFamily="34" charset="0"/>
                <a:cs typeface="Times New Roman" panose="02020603050405020304" pitchFamily="18" charset="0"/>
              </a:rPr>
              <a:t>Maliki</a:t>
            </a:r>
            <a:r>
              <a:rPr lang="et-EE" sz="1100">
                <a:effectLst/>
                <a:latin typeface="Calibri" panose="020F0502020204030204" pitchFamily="34" charset="0"/>
                <a:ea typeface="Calibri" panose="020F0502020204030204" pitchFamily="34" charset="0"/>
                <a:cs typeface="Times New Roman" panose="02020603050405020304" pitchFamily="18" charset="0"/>
              </a:rPr>
              <a:t> postitusele: „Mul on nii hea meel, et meil on sinusuguseid inimesi, kes ei mõista nalja inimesi“.</a:t>
            </a:r>
          </a:p>
          <a:p>
            <a:pPr marL="742950" lvl="1" indent="-285750">
              <a:lnSpc>
                <a:spcPct val="107000"/>
              </a:lnSpc>
              <a:spcAft>
                <a:spcPts val="800"/>
              </a:spcAft>
              <a:buFont typeface="Courier New" panose="02070309020205020404" pitchFamily="49" charset="0"/>
              <a:buChar char="o"/>
              <a:tabLst>
                <a:tab pos="914400" algn="l"/>
              </a:tabLst>
            </a:pPr>
            <a:r>
              <a:rPr lang="et-EE" sz="1100" b="1">
                <a:effectLst/>
                <a:latin typeface="Calibri" panose="020F0502020204030204" pitchFamily="34" charset="0"/>
                <a:ea typeface="Calibri" panose="020F0502020204030204" pitchFamily="34" charset="0"/>
                <a:cs typeface="Times New Roman" panose="02020603050405020304" pitchFamily="18" charset="0"/>
              </a:rPr>
              <a:t>Faktidega üle külvamine</a:t>
            </a:r>
            <a:r>
              <a:rPr lang="et-EE" sz="1100">
                <a:effectLst/>
                <a:latin typeface="Calibri" panose="020F0502020204030204" pitchFamily="34" charset="0"/>
                <a:ea typeface="Calibri" panose="020F0502020204030204" pitchFamily="34" charset="0"/>
                <a:cs typeface="Times New Roman" panose="02020603050405020304" pitchFamily="18" charset="0"/>
              </a:rPr>
              <a:t> – kommentaator külvab vastaspoole esindaja (sageli tehniliste) üksikasjadega üle, et juhtida tähelepanu olulisest kõrvale. Näide: Arutelus Venemaa sissetungi üle Ukrainasse kirjutab kommentaator pika vastuse Donbassi väikese küla demograafia kohta, väites, et mitte kellelgi, kes seda veel ei tea, ei ole õigust rääkida olukorrast Ukrainas. </a:t>
            </a:r>
          </a:p>
          <a:p>
            <a:pPr marL="1143000" lvl="2" indent="-228600">
              <a:lnSpc>
                <a:spcPct val="107000"/>
              </a:lnSpc>
              <a:spcAft>
                <a:spcPts val="800"/>
              </a:spcAft>
              <a:buFont typeface="Symbol" panose="05050102010706020507" pitchFamily="18" charset="2"/>
              <a:buChar char=""/>
              <a:tabLst>
                <a:tab pos="13716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Sellise strateegia kasutamise korral võib olla eriti keeruline reageerida. On võimalik, et seda kasutav isik usub tõesti enda öeldut, kuid sageli kasutavad seda taktikat tahtlikult ka inimesed, kes soovivad arutelu nurjata. Pea meeles, et on OK öelda, et sa ei tea konkreetse teema kohta iga üksikasja – see ei tähenda, et teine inimene on selle vaidluse „võitnud“. </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Sotsiaalmeedial on tohutu roll desinformatsiooni võimendamisel või selle leviku tõkestamisel. </a:t>
            </a:r>
          </a:p>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Sotsiaalmeedia platvormid kasutavad algoritme, et hoida sind aktiivsena – nad püüavad näidata sulle huvitavat sisu. </a:t>
            </a:r>
          </a:p>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Mõnikord on see hea – võid saada rohkem infot teemade kohta, mis sind tõeliselt huvitavad. Kui aga kulutad rohkem aega postitusega tutvumiseks, sest see ärritab sind või teeb kurvaks, näitab algoritm sulle edaspidi sarnast sisu. </a:t>
            </a:r>
          </a:p>
          <a:p>
            <a:pPr marL="342900" lvl="0" indent="-342900">
              <a:lnSpc>
                <a:spcPct val="107000"/>
              </a:lnSpc>
              <a:spcAft>
                <a:spcPts val="800"/>
              </a:spcAft>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Väga lihtne on sattuda häiriva või segadusse ajava sisu koorma alla, seega püüa teha paus, kui leiad, et see juhtub. </a:t>
            </a:r>
          </a:p>
          <a:p>
            <a:pPr marL="342900" lvl="0" indent="-342900">
              <a:lnSpc>
                <a:spcPct val="107000"/>
              </a:lnSpc>
              <a:spcAft>
                <a:spcPts val="800"/>
              </a:spcAft>
              <a:buFont typeface="Symbol" panose="05050102010706020507" pitchFamily="18" charset="2"/>
              <a:buChar char=""/>
              <a:tabLst>
                <a:tab pos="4572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Allikad:</a:t>
            </a:r>
          </a:p>
          <a:p>
            <a:pPr marL="742950" lvl="1" indent="-285750">
              <a:lnSpc>
                <a:spcPct val="107000"/>
              </a:lnSpc>
              <a:spcAft>
                <a:spcPts val="800"/>
              </a:spcAft>
              <a:buFont typeface="Courier New" panose="02070309020205020404" pitchFamily="49" charset="0"/>
              <a:buChar char="o"/>
              <a:tabLst>
                <a:tab pos="914400" algn="l"/>
              </a:tabLst>
            </a:pP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www.euronews.com</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/2022/09/01/un-report-slams-china-for-torture-and-sexual-violence-in-xinjiang</a:t>
            </a:r>
            <a:r>
              <a:rPr lang="et-EE"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www.bbc.com</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news</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world</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asia</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china</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-57780023</a:t>
            </a:r>
            <a:r>
              <a:rPr lang="et-EE" sz="1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apnews.com</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article</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/china-tiktok-facebook-influencers-propaganda-81388bca676c560e02a1b493ea9d6760</a:t>
            </a:r>
            <a:r>
              <a:rPr lang="et-EE" sz="1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Teabe otsimine </a:t>
            </a:r>
            <a:r>
              <a:rPr lang="et-EE" sz="1100" err="1">
                <a:effectLst/>
                <a:latin typeface="Calibri" panose="020F0502020204030204" pitchFamily="34" charset="0"/>
                <a:ea typeface="Calibri" panose="020F0502020204030204" pitchFamily="34" charset="0"/>
                <a:cs typeface="Times New Roman" panose="02020603050405020304" pitchFamily="18" charset="0"/>
              </a:rPr>
              <a:t>Xinjiangi</a:t>
            </a:r>
            <a:r>
              <a:rPr lang="et-EE" sz="1100">
                <a:effectLst/>
                <a:latin typeface="Calibri" panose="020F0502020204030204" pitchFamily="34" charset="0"/>
                <a:ea typeface="Calibri" panose="020F0502020204030204" pitchFamily="34" charset="0"/>
                <a:cs typeface="Times New Roman" panose="02020603050405020304" pitchFamily="18" charset="0"/>
              </a:rPr>
              <a:t> kohta võib anda väga erinevaid tulemusi, nagu on näha sellel slaidil, alates selle tutvustamisest turismisihtkohana kuni selle kritiseerimiseni, kuidas Hiina valitsus uiguure ja teisi vähemusi kohtleb. Mis on õige, mis on vale?</a:t>
            </a:r>
          </a:p>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Kuigi võib olla tõsi, et </a:t>
            </a:r>
            <a:r>
              <a:rPr lang="et-EE" sz="1100" err="1">
                <a:effectLst/>
                <a:latin typeface="Calibri" panose="020F0502020204030204" pitchFamily="34" charset="0"/>
                <a:ea typeface="Calibri" panose="020F0502020204030204" pitchFamily="34" charset="0"/>
                <a:cs typeface="Times New Roman" panose="02020603050405020304" pitchFamily="18" charset="0"/>
              </a:rPr>
              <a:t>Xinjiang</a:t>
            </a:r>
            <a:r>
              <a:rPr lang="et-EE" sz="1100">
                <a:effectLst/>
                <a:latin typeface="Calibri" panose="020F0502020204030204" pitchFamily="34" charset="0"/>
                <a:ea typeface="Calibri" panose="020F0502020204030204" pitchFamily="34" charset="0"/>
                <a:cs typeface="Times New Roman" panose="02020603050405020304" pitchFamily="18" charset="0"/>
              </a:rPr>
              <a:t> on väga ilus ja imeline turismisihtkoht, ei tähenda see seda, et see ei saaks olla koht, kus uiguuride ja teiste vähemuste suhtes pannakse toime inimõiguste rikkumisi. </a:t>
            </a:r>
          </a:p>
          <a:p>
            <a:pPr marL="342900" lvl="0" indent="-342900">
              <a:lnSpc>
                <a:spcPct val="107000"/>
              </a:lnSpc>
              <a:buFont typeface="Symbol" panose="05050102010706020507" pitchFamily="18" charset="2"/>
              <a:buChar char=""/>
            </a:pPr>
            <a:r>
              <a:rPr lang="et-EE" sz="1100" err="1">
                <a:effectLst/>
                <a:latin typeface="Calibri" panose="020F0502020204030204" pitchFamily="34" charset="0"/>
                <a:ea typeface="Calibri" panose="020F0502020204030204" pitchFamily="34" charset="0"/>
                <a:cs typeface="Times New Roman" panose="02020603050405020304" pitchFamily="18" charset="0"/>
              </a:rPr>
              <a:t>Xinjiangi</a:t>
            </a:r>
            <a:r>
              <a:rPr lang="et-EE" sz="1100">
                <a:effectLst/>
                <a:latin typeface="Calibri" panose="020F0502020204030204" pitchFamily="34" charset="0"/>
                <a:ea typeface="Calibri" panose="020F0502020204030204" pitchFamily="34" charset="0"/>
                <a:cs typeface="Times New Roman" panose="02020603050405020304" pitchFamily="18" charset="0"/>
              </a:rPr>
              <a:t> kiitmine turismisihtkohana juhib tähelepanu kõrvale inimõiguste rikkumistelt.</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t-EE" sz="1100">
                <a:effectLst/>
                <a:latin typeface="Calibri" panose="020F0502020204030204" pitchFamily="34" charset="0"/>
                <a:ea typeface="Calibri" panose="020F0502020204030204" pitchFamily="34" charset="0"/>
                <a:cs typeface="Times New Roman" panose="02020603050405020304" pitchFamily="18" charset="0"/>
              </a:rPr>
              <a:t>[Tekst piltidel (vasakult paremale):</a:t>
            </a:r>
          </a:p>
          <a:p>
            <a:pPr marL="628650" lvl="1" indent="-171450">
              <a:lnSpc>
                <a:spcPct val="107000"/>
              </a:lnSpc>
              <a:spcAft>
                <a:spcPts val="800"/>
              </a:spcAft>
              <a:buFont typeface="Arial" panose="020B0604020202020204" pitchFamily="34" charset="0"/>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Briti </a:t>
            </a:r>
            <a:r>
              <a:rPr lang="et-EE" sz="1100" err="1">
                <a:effectLst/>
                <a:latin typeface="Calibri" panose="020F0502020204030204" pitchFamily="34" charset="0"/>
                <a:ea typeface="Calibri" panose="020F0502020204030204" pitchFamily="34" charset="0"/>
                <a:cs typeface="Times New Roman" panose="02020603050405020304" pitchFamily="18" charset="0"/>
              </a:rPr>
              <a:t>vlogija</a:t>
            </a:r>
            <a:r>
              <a:rPr lang="et-EE" sz="1100">
                <a:effectLst/>
                <a:latin typeface="Calibri" panose="020F0502020204030204" pitchFamily="34" charset="0"/>
                <a:ea typeface="Calibri" panose="020F0502020204030204" pitchFamily="34" charset="0"/>
                <a:cs typeface="Times New Roman" panose="02020603050405020304" pitchFamily="18" charset="0"/>
              </a:rPr>
              <a:t>: uiguuride ja teiste vähemuste elu Hiinas. „Nad võtavad uiguuridelt ja </a:t>
            </a:r>
            <a:r>
              <a:rPr lang="et-EE" sz="1100" err="1">
                <a:effectLst/>
                <a:latin typeface="Calibri" panose="020F0502020204030204" pitchFamily="34" charset="0"/>
                <a:ea typeface="Calibri" panose="020F0502020204030204" pitchFamily="34" charset="0"/>
                <a:cs typeface="Times New Roman" panose="02020603050405020304" pitchFamily="18" charset="0"/>
              </a:rPr>
              <a:t>Xinjiangi</a:t>
            </a:r>
            <a:r>
              <a:rPr lang="et-EE" sz="1100">
                <a:effectLst/>
                <a:latin typeface="Calibri" panose="020F0502020204030204" pitchFamily="34" charset="0"/>
                <a:ea typeface="Calibri" panose="020F0502020204030204" pitchFamily="34" charset="0"/>
                <a:cs typeface="Times New Roman" panose="02020603050405020304" pitchFamily="18" charset="0"/>
              </a:rPr>
              <a:t> elanikelt töö“</a:t>
            </a:r>
          </a:p>
          <a:p>
            <a:pPr marL="628650" lvl="1" indent="-171450">
              <a:lnSpc>
                <a:spcPct val="107000"/>
              </a:lnSpc>
              <a:spcAft>
                <a:spcPts val="800"/>
              </a:spcAft>
              <a:buFont typeface="Arial" panose="020B0604020202020204" pitchFamily="34" charset="0"/>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Tõeline </a:t>
            </a:r>
            <a:r>
              <a:rPr lang="et-EE" sz="1100" err="1">
                <a:effectLst/>
                <a:latin typeface="Calibri" panose="020F0502020204030204" pitchFamily="34" charset="0"/>
                <a:ea typeface="Calibri" panose="020F0502020204030204" pitchFamily="34" charset="0"/>
                <a:cs typeface="Times New Roman" panose="02020603050405020304" pitchFamily="18" charset="0"/>
              </a:rPr>
              <a:t>Xinjiang</a:t>
            </a:r>
            <a:r>
              <a:rPr lang="et-EE" sz="1100">
                <a:effectLst/>
                <a:latin typeface="Calibri" panose="020F0502020204030204" pitchFamily="34" charset="0"/>
                <a:ea typeface="Calibri" panose="020F0502020204030204" pitchFamily="34" charset="0"/>
                <a:cs typeface="Times New Roman" panose="02020603050405020304" pitchFamily="18" charset="0"/>
              </a:rPr>
              <a:t>: SAKSA </a:t>
            </a:r>
            <a:r>
              <a:rPr lang="et-EE" sz="1100" err="1">
                <a:effectLst/>
                <a:latin typeface="Calibri" panose="020F0502020204030204" pitchFamily="34" charset="0"/>
                <a:ea typeface="Calibri" panose="020F0502020204030204" pitchFamily="34" charset="0"/>
                <a:cs typeface="Times New Roman" panose="02020603050405020304" pitchFamily="18" charset="0"/>
              </a:rPr>
              <a:t>vlogija</a:t>
            </a:r>
            <a:r>
              <a:rPr lang="et-EE" sz="1100">
                <a:effectLst/>
                <a:latin typeface="Calibri" panose="020F0502020204030204" pitchFamily="34" charset="0"/>
                <a:ea typeface="Calibri" panose="020F0502020204030204" pitchFamily="34" charset="0"/>
                <a:cs typeface="Times New Roman" panose="02020603050405020304" pitchFamily="18" charset="0"/>
              </a:rPr>
              <a:t> silmade läbi</a:t>
            </a:r>
          </a:p>
          <a:p>
            <a:pPr marL="628650" lvl="1" indent="-171450">
              <a:lnSpc>
                <a:spcPct val="107000"/>
              </a:lnSpc>
              <a:spcAft>
                <a:spcPts val="800"/>
              </a:spcAft>
              <a:buFont typeface="Arial" panose="020B0604020202020204" pitchFamily="34" charset="0"/>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„Kas te külastate </a:t>
            </a:r>
            <a:r>
              <a:rPr lang="et-EE" sz="1100" err="1">
                <a:effectLst/>
                <a:latin typeface="Calibri" panose="020F0502020204030204" pitchFamily="34" charset="0"/>
                <a:ea typeface="Calibri" panose="020F0502020204030204" pitchFamily="34" charset="0"/>
                <a:cs typeface="Times New Roman" panose="02020603050405020304" pitchFamily="18" charset="0"/>
              </a:rPr>
              <a:t>Xinjiangi</a:t>
            </a:r>
            <a:r>
              <a:rPr lang="et-EE" sz="1100">
                <a:effectLst/>
                <a:latin typeface="Calibri" panose="020F0502020204030204" pitchFamily="34" charset="0"/>
                <a:ea typeface="Calibri" panose="020F0502020204030204" pitchFamily="34" charset="0"/>
                <a:cs typeface="Times New Roman" panose="02020603050405020304" pitchFamily="18" charset="0"/>
              </a:rPr>
              <a:t> esimest korda?“</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t-EE" sz="1100">
                <a:effectLst/>
                <a:latin typeface="Calibri" panose="020F0502020204030204" pitchFamily="34" charset="0"/>
                <a:ea typeface="Calibri" panose="020F0502020204030204" pitchFamily="34" charset="0"/>
                <a:cs typeface="Times New Roman" panose="02020603050405020304" pitchFamily="18" charset="0"/>
              </a:rPr>
              <a:t>*Märkus* – sellel slaidil on animatsioon.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t-EE" sz="1100" strike="noStrike" baseline="0">
                <a:effectLst/>
                <a:latin typeface="Calibri" panose="020F0502020204030204" pitchFamily="34" charset="0"/>
                <a:ea typeface="Calibri" panose="020F0502020204030204" pitchFamily="34" charset="0"/>
                <a:cs typeface="Times New Roman" panose="02020603050405020304" pitchFamily="18" charset="0"/>
              </a:rPr>
              <a:t>Desinformatsioon ei ole midagi uut. Seda on juba pikka aega levitatud traditsiooniliste meediakanalite kaudu, nagu ajalehed, televisioon või raadio.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t-EE" sz="1100" strike="noStrike" baseline="0">
                <a:effectLst/>
                <a:latin typeface="Calibri" panose="020F0502020204030204" pitchFamily="34" charset="0"/>
                <a:ea typeface="Calibri" panose="020F0502020204030204" pitchFamily="34" charset="0"/>
                <a:cs typeface="Times New Roman" panose="02020603050405020304" pitchFamily="18" charset="0"/>
              </a:rPr>
              <a:t>Ära usu midagi pelgalt seetõttu, et oled näinud seda pigem paberil või televisioonis kui internetis – kontrolli alati, kas allikas on usaldusväärne, vaata, mida teised allikad ütlevad, ja järgi muid slaidil 17 esitatud näpunäiteid.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t-EE" sz="1100">
                <a:effectLst/>
                <a:latin typeface="Calibri" panose="020F0502020204030204" pitchFamily="34" charset="0"/>
                <a:ea typeface="Calibri" panose="020F0502020204030204" pitchFamily="34" charset="0"/>
                <a:cs typeface="Times New Roman" panose="02020603050405020304" pitchFamily="18" charset="0"/>
              </a:rPr>
              <a:t>Allikas: https://www.ft.com/content/1eeedb71-d9dc-4b13-9b45-fcb7898ae9e1 </a:t>
            </a:r>
          </a:p>
          <a:p>
            <a:pPr marL="0" lvl="0" indent="0">
              <a:lnSpc>
                <a:spcPct val="107000"/>
              </a:lnSpc>
              <a:spcAft>
                <a:spcPts val="800"/>
              </a:spcAft>
              <a:buFont typeface="Courier New" panose="02070309020205020404" pitchFamily="49" charset="0"/>
              <a:buNone/>
            </a:pPr>
            <a:r>
              <a:rPr lang="et-EE" sz="1800">
                <a:effectLst/>
                <a:latin typeface="Calibri" panose="020F0502020204030204" pitchFamily="34" charset="0"/>
                <a:ea typeface="Calibri" panose="020F0502020204030204" pitchFamily="34" charset="0"/>
              </a:rPr>
              <a:t>5G teemalise uudise allikas: </a:t>
            </a:r>
            <a:r>
              <a:rPr lang="et-EE"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100"/>
              <a:t>Selles EUvsDisinfo koostatud videos selgitatakse, kuidas „propagandavideoid“ (või desinformatsioonivideoid) luuakse, näiteks kasutades valenarratiivi koostamiseks kontekstiväliseid pilte, ning kummutatakse Sputniku lugu laste kohta „militariseeritud“ Lätis, kus teeb ideoloogist ajupesu NATO:</a:t>
            </a:r>
            <a:r>
              <a:rPr lang="et-EE" sz="1100" baseline="0"/>
              <a:t> </a:t>
            </a:r>
            <a:r>
              <a:rPr lang="et-EE" sz="1100"/>
              <a:t>https://www.youtube.com/watch?v=nOd2vMCDv9M&amp;feature=youtu.be [kestus: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et-EE" sz="1100">
                <a:solidFill>
                  <a:schemeClr val="tx1"/>
                </a:solidFill>
                <a:effectLst/>
                <a:latin typeface="+mn-lt"/>
                <a:ea typeface="+mn-ea"/>
                <a:cs typeface="+mn-cs"/>
              </a:rPr>
              <a:t>Paluge õpilastel märgata oma </a:t>
            </a:r>
            <a:r>
              <a:rPr lang="et-EE" sz="1100" b="1" u="none">
                <a:solidFill>
                  <a:schemeClr val="tx1"/>
                </a:solidFill>
                <a:effectLst/>
                <a:latin typeface="+mn-lt"/>
                <a:ea typeface="+mn-ea"/>
                <a:cs typeface="+mn-cs"/>
              </a:rPr>
              <a:t>emotsioone</a:t>
            </a:r>
            <a:r>
              <a:rPr lang="et-EE" sz="1100">
                <a:solidFill>
                  <a:schemeClr val="tx1"/>
                </a:solidFill>
                <a:effectLst/>
                <a:latin typeface="+mn-lt"/>
                <a:ea typeface="+mn-ea"/>
                <a:cs typeface="+mn-cs"/>
              </a:rPr>
              <a:t>. Mida nad seda nähes tunnevad? Kuidas nad reageeriksid, kui see ilmuks nende Instagrami/Tiktoki uudisvoos? Miks see tekitab neis tundeid? Kas põhjuseks on uudis ise, selle sõnastus, pilt vm?</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a:t>Allikas:</a:t>
            </a:r>
          </a:p>
          <a:p>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youtube.com</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shorts</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FeHzQizPDNg?feature</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shared</a:t>
            </a:r>
            <a:endPar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t-EE"/>
              <a:t>Süvavõltsingute puhul luuakse tehisintellekti abil uusi salvestisi (fotod, videod, kõnesalvestised), milles kujutatakse sündmusi, avaldusi või tegevust, mida tegelikult ei ole toimunud.</a:t>
            </a:r>
            <a:r>
              <a:rPr lang="et-EE" sz="1200" b="0" i="0">
                <a:solidFill>
                  <a:schemeClr val="tx1"/>
                </a:solidFill>
                <a:effectLst/>
                <a:latin typeface="+mn-lt"/>
                <a:ea typeface="+mn-ea"/>
                <a:cs typeface="+mn-cs"/>
              </a:rPr>
              <a:t> Tulemused võivad olla üsna veenvad. </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b="0" i="0">
                <a:solidFill>
                  <a:schemeClr val="tx1"/>
                </a:solidFill>
                <a:effectLst/>
                <a:latin typeface="+mn-lt"/>
                <a:ea typeface="+mn-ea"/>
                <a:cs typeface="+mn-cs"/>
              </a:rPr>
              <a:t>Selles videos ei esine õige </a:t>
            </a:r>
            <a:r>
              <a:rPr lang="et-EE" sz="1200" b="0" i="0" err="1">
                <a:solidFill>
                  <a:schemeClr val="tx1"/>
                </a:solidFill>
                <a:effectLst/>
                <a:latin typeface="+mn-lt"/>
                <a:ea typeface="+mn-ea"/>
                <a:cs typeface="+mn-cs"/>
              </a:rPr>
              <a:t>Keanu</a:t>
            </a:r>
            <a:r>
              <a:rPr lang="et-EE" sz="1200" b="0" i="0">
                <a:solidFill>
                  <a:schemeClr val="tx1"/>
                </a:solidFill>
                <a:effectLst/>
                <a:latin typeface="+mn-lt"/>
                <a:ea typeface="+mn-ea"/>
                <a:cs typeface="+mn-cs"/>
              </a:rPr>
              <a:t> </a:t>
            </a:r>
            <a:r>
              <a:rPr lang="et-EE" sz="1200" b="0" i="0" err="1">
                <a:solidFill>
                  <a:schemeClr val="tx1"/>
                </a:solidFill>
                <a:effectLst/>
                <a:latin typeface="+mn-lt"/>
                <a:ea typeface="+mn-ea"/>
                <a:cs typeface="+mn-cs"/>
              </a:rPr>
              <a:t>Reeves</a:t>
            </a:r>
            <a:r>
              <a:rPr lang="et-EE" sz="1200" b="0" i="0">
                <a:solidFill>
                  <a:schemeClr val="tx1"/>
                </a:solidFill>
                <a:effectLst/>
                <a:latin typeface="+mn-lt"/>
                <a:ea typeface="+mn-ea"/>
                <a:cs typeface="+mn-cs"/>
              </a:rPr>
              <a:t>, kes näitab oma puhastusoskusi.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b="0" i="0">
                <a:solidFill>
                  <a:schemeClr val="tx1"/>
                </a:solidFill>
                <a:effectLst/>
                <a:latin typeface="+mn-lt"/>
                <a:ea typeface="+mn-ea"/>
                <a:cs typeface="+mn-cs"/>
              </a:rPr>
              <a:t>EL ja teised organisatsioonid teevad palju tööd selle heaks, et võidelda pahatahtliku tehisintellekti ja süvavõltsingute vastu, kuid kellelgi, kes ei ole ekspert, ei ole alati võimalik öelda, kas pilt või video on tegelik või töödeldud. </a:t>
            </a:r>
            <a:r>
              <a:rPr lang="et-EE"/>
              <a:t>Küsi endalt </a:t>
            </a:r>
            <a:r>
              <a:rPr lang="et-EE">
                <a:solidFill>
                  <a:srgbClr val="FF0000"/>
                </a:solidFill>
              </a:rPr>
              <a:t>slaidil</a:t>
            </a:r>
            <a:r>
              <a:rPr lang="et-EE"/>
              <a:t> </a:t>
            </a:r>
            <a:r>
              <a:rPr lang="et-EE">
                <a:solidFill>
                  <a:srgbClr val="FF0000"/>
                </a:solidFill>
              </a:rPr>
              <a:t>17</a:t>
            </a:r>
            <a:r>
              <a:rPr lang="et-EE"/>
              <a:t> esitatud küsimusi ja pea meeles, et kui midagi tundub liiga hea, et olla tõsi (või liiga šokeeriv, et olla tõsi), võibki nii olla – kontrolli hoolikalt!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sz="1200">
                <a:effectLst/>
                <a:latin typeface="Calibri" panose="020F0502020204030204" pitchFamily="34" charset="0"/>
                <a:ea typeface="Calibri" panose="020F0502020204030204" pitchFamily="34" charset="0"/>
                <a:cs typeface="Times New Roman" panose="02020603050405020304" pitchFamily="18" charset="0"/>
              </a:rPr>
              <a:t>*Märkus* – sellel slaidil on animatsioon.</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t-EE" sz="1200">
                <a:solidFill>
                  <a:schemeClr val="tx1"/>
                </a:solidFill>
                <a:effectLst/>
                <a:latin typeface="+mn-lt"/>
                <a:ea typeface="+mn-ea"/>
                <a:cs typeface="+mn-cs"/>
              </a:rPr>
              <a:t>Kirjeldused:</a:t>
            </a:r>
          </a:p>
          <a:p>
            <a:pPr marL="628650" lvl="1" indent="-171450">
              <a:buFontTx/>
              <a:buChar char="-"/>
            </a:pPr>
            <a:r>
              <a:rPr lang="et-EE" sz="1200">
                <a:solidFill>
                  <a:schemeClr val="tx1"/>
                </a:solidFill>
                <a:effectLst/>
                <a:latin typeface="+mn-lt"/>
                <a:ea typeface="+mn-ea"/>
                <a:cs typeface="+mn-cs"/>
              </a:rPr>
              <a:t>Esimene samm enda kaitsmiseks on teha PAUS – ära püüa reageerida millelegi, mis võib olla liiga hea või liiga halb, et olla tõsi</a:t>
            </a:r>
          </a:p>
          <a:p>
            <a:pPr marL="628650" lvl="1" indent="-171450">
              <a:buFontTx/>
              <a:buChar char="-"/>
            </a:pPr>
            <a:r>
              <a:rPr lang="et-EE" sz="1200">
                <a:solidFill>
                  <a:schemeClr val="tx1"/>
                </a:solidFill>
                <a:effectLst/>
                <a:latin typeface="+mn-lt"/>
                <a:ea typeface="+mn-ea"/>
                <a:cs typeface="+mn-cs"/>
              </a:rPr>
              <a:t>Ära karda võtta aega mõtlemiseks ja võib-olla loo uurimiseks</a:t>
            </a:r>
          </a:p>
          <a:p>
            <a:pPr marL="628650" lvl="1" indent="-171450">
              <a:buFontTx/>
              <a:buChar char="-"/>
            </a:pPr>
            <a:r>
              <a:rPr lang="et-EE" sz="1200">
                <a:effectLst/>
                <a:latin typeface="+mn-lt"/>
                <a:ea typeface="+mn-ea"/>
                <a:cs typeface="+mn-cs"/>
              </a:rPr>
              <a:t>Faktikontroll võib olla lõbus: see on nagu detektiivi mängimine. On tõsi, et see võib võtta aega ja sa ei pruugi alati olla kindel, kas lugu on 100% tõene või vale, kuid saad selle käigus palju õppida. Näiteks saad tutvuda heade argumenteerimismeetodite või sellega, kuidas kontrollida teadusuuringuid.</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et-EE"/>
              <a:t>Suur osa desinformatsioonist sõltub inimeste kalduvusest vältida ebakindlust </a:t>
            </a:r>
          </a:p>
          <a:p>
            <a:pPr marL="171450" indent="-171450">
              <a:buFont typeface="Arial" panose="020B0604020202020204" pitchFamily="34" charset="0"/>
              <a:buChar char="•"/>
            </a:pPr>
            <a:r>
              <a:rPr lang="et-EE"/>
              <a:t>On loomulik otsida kindlust, kuid ära kuku lõksu – võta aega ja pea meeles, et ebakindlus ei ole häbiasi!</a:t>
            </a:r>
          </a:p>
          <a:p>
            <a:pPr marL="171450" indent="-171450">
              <a:buFont typeface="Arial" panose="020B0604020202020204" pitchFamily="34" charset="0"/>
              <a:buChar char="•"/>
            </a:pPr>
            <a:r>
              <a:rPr lang="et-EE"/>
              <a:t>Kui loed lugu, mis tekitab tugevaid emotsioone...</a:t>
            </a:r>
          </a:p>
          <a:p>
            <a:pPr marL="628650" lvl="1" indent="-171450">
              <a:buFont typeface="Arial" panose="020B0604020202020204" pitchFamily="34" charset="0"/>
              <a:buChar char="•"/>
            </a:pPr>
            <a:r>
              <a:rPr lang="et-EE"/>
              <a:t>Tee paus</a:t>
            </a:r>
          </a:p>
          <a:p>
            <a:pPr marL="628650" lvl="1" indent="-171450">
              <a:buFont typeface="Arial" panose="020B0604020202020204" pitchFamily="34" charset="0"/>
              <a:buChar char="•"/>
            </a:pPr>
            <a:r>
              <a:rPr lang="et-EE"/>
              <a:t>Mõtle sellele ja proovi fakte kontrollida</a:t>
            </a:r>
          </a:p>
          <a:p>
            <a:pPr marL="628650" lvl="1" indent="-171450">
              <a:buFont typeface="Arial" panose="020B0604020202020204" pitchFamily="34" charset="0"/>
              <a:buChar char="•"/>
            </a:pPr>
            <a:r>
              <a:rPr lang="et-EE"/>
              <a:t>Seejärel otsusta – kas soovid seda postitust jagada või sellest oma sõpradele rääkida? Kas arvad, et peaksid sellest kui desinformatsioonist sotsiaalmeedia platvormile teada andma? Või võib-olla ei ole sa veel kindel ega kavatse praegu reageerida</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t-EE" sz="1200">
                <a:effectLst/>
                <a:latin typeface="Calibri" panose="020F0502020204030204" pitchFamily="34" charset="0"/>
                <a:ea typeface="Calibri" panose="020F0502020204030204" pitchFamily="34" charset="0"/>
                <a:cs typeface="Times New Roman" panose="02020603050405020304" pitchFamily="18" charset="0"/>
              </a:rPr>
              <a:t>*Märkus* – sellel slaidil on animatsioon.</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t-EE" sz="1200">
                <a:effectLst/>
                <a:ea typeface="Calibri" panose="020F0502020204030204" pitchFamily="34" charset="0"/>
                <a:cs typeface="Times New Roman" panose="02020603050405020304" pitchFamily="18" charset="0"/>
              </a:rPr>
              <a:t>Harjutamiseks pöördu tagasi ühe varasema näite juurde (nt slaidil 13 video lastest, kellele väidetavalt anti relvad ja kes ühinevad Lätis armeega).</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t-EE" sz="1200">
                <a:effectLst/>
              </a:rPr>
              <a:t>Oluline on silmas pidada ka oma eelarvamusi. Kas need uudised kinnitavad seda, mida sa uskusid juba varem? Kas midagi oleks teistmoodi, kui seda uudist oleks jaganud sõber, kes sulle meeldib, või kuulsus, keda sa jälgid...? Milliseid allikaid pead usaldusväärseks?</a:t>
            </a:r>
            <a:r>
              <a:rPr lang="et-EE" sz="1200">
                <a:solidFill>
                  <a:schemeClr val="tx1"/>
                </a:solidFill>
                <a:effectLst/>
              </a:rPr>
              <a:t> </a:t>
            </a: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et-EE" sz="1200">
                <a:effectLst/>
                <a:ea typeface="Calibri" panose="020F0502020204030204" pitchFamily="34" charset="0"/>
              </a:rPr>
              <a:t>Kontrolli...</a:t>
            </a:r>
          </a:p>
          <a:p>
            <a:pPr algn="just">
              <a:spcAft>
                <a:spcPts val="0"/>
              </a:spcAft>
            </a:pPr>
            <a:r>
              <a:rPr lang="et-EE" sz="1200">
                <a:effectLst/>
                <a:ea typeface="Calibri" panose="020F0502020204030204" pitchFamily="34" charset="0"/>
              </a:rPr>
              <a:t> </a:t>
            </a:r>
          </a:p>
          <a:p>
            <a:pPr marL="628650" lvl="1" indent="-171450" algn="l">
              <a:spcAft>
                <a:spcPts val="0"/>
              </a:spcAft>
              <a:buFontTx/>
              <a:buChar char="-"/>
              <a:tabLst>
                <a:tab pos="457200" algn="l"/>
              </a:tabLst>
            </a:pPr>
            <a:r>
              <a:rPr lang="et-EE" sz="1200" b="1">
                <a:effectLst/>
                <a:ea typeface="Calibri" panose="020F0502020204030204" pitchFamily="34" charset="0"/>
                <a:cs typeface="Times New Roman" panose="02020603050405020304" pitchFamily="18" charset="0"/>
              </a:rPr>
              <a:t>sisu: </a:t>
            </a:r>
            <a:r>
              <a:rPr lang="et-EE" sz="1200">
                <a:effectLst/>
                <a:ea typeface="Calibri" panose="020F0502020204030204" pitchFamily="34" charset="0"/>
                <a:cs typeface="Times New Roman" panose="02020603050405020304" pitchFamily="18" charset="0"/>
              </a:rPr>
              <a:t>loe kogu artiklit. Kas sisu vastab pealkirjale?</a:t>
            </a:r>
          </a:p>
          <a:p>
            <a:pPr marL="628650" lvl="1" indent="-171450" algn="l">
              <a:spcAft>
                <a:spcPts val="0"/>
              </a:spcAft>
              <a:buFontTx/>
              <a:buChar char="-"/>
              <a:tabLst>
                <a:tab pos="457200" algn="l"/>
              </a:tabLst>
            </a:pPr>
            <a:r>
              <a:rPr lang="et-EE" sz="1200" b="1">
                <a:effectLst/>
                <a:ea typeface="Calibri" panose="020F0502020204030204" pitchFamily="34" charset="0"/>
                <a:cs typeface="Times New Roman" panose="02020603050405020304" pitchFamily="18" charset="0"/>
              </a:rPr>
              <a:t>levitaja: </a:t>
            </a:r>
            <a:r>
              <a:rPr lang="et-EE" sz="1200" b="0">
                <a:effectLst/>
                <a:ea typeface="Calibri" panose="020F0502020204030204" pitchFamily="34" charset="0"/>
                <a:cs typeface="Times New Roman" panose="02020603050405020304" pitchFamily="18" charset="0"/>
              </a:rPr>
              <a:t>milliseid muid lugusid see levitaja avaldab? kas ta on usaldusväärne? </a:t>
            </a:r>
          </a:p>
          <a:p>
            <a:pPr marL="628650" lvl="1" indent="-171450" algn="l">
              <a:spcAft>
                <a:spcPts val="0"/>
              </a:spcAft>
              <a:buFontTx/>
              <a:buChar char="-"/>
              <a:tabLst>
                <a:tab pos="457200" algn="l"/>
              </a:tabLst>
            </a:pPr>
            <a:r>
              <a:rPr lang="et-EE" sz="1200" b="1">
                <a:effectLst/>
                <a:latin typeface="Calibri" panose="020F0502020204030204" pitchFamily="34" charset="0"/>
                <a:ea typeface="Calibri" panose="020F0502020204030204" pitchFamily="34" charset="0"/>
                <a:cs typeface="Times New Roman" panose="02020603050405020304" pitchFamily="18" charset="0"/>
              </a:rPr>
              <a:t>URL: </a:t>
            </a:r>
            <a:r>
              <a:rPr lang="et-EE" sz="1200">
                <a:effectLst/>
                <a:latin typeface="Calibri" panose="020F0502020204030204" pitchFamily="34" charset="0"/>
                <a:ea typeface="Calibri" panose="020F0502020204030204" pitchFamily="34" charset="0"/>
                <a:cs typeface="Times New Roman" panose="02020603050405020304" pitchFamily="18" charset="0"/>
              </a:rPr>
              <a:t>kontrolli alati, kas tegemist on algse veebisaidiga või kas URLis on nime või laiendit veidike muudetud lootuses, et tähelepanematu või kiirustav lugeja seda ei märka. Desinformatsiooni veebisaitidel kasutatakse tuntud uudiseallikate nimesid, tehes selles väikseid muudatusi. Näited: </a:t>
            </a:r>
            <a:r>
              <a:rPr lang="et-EE" sz="1200" baseline="0" err="1">
                <a:effectLst/>
                <a:latin typeface="Calibri" panose="020F0502020204030204" pitchFamily="34" charset="0"/>
                <a:ea typeface="Calibri" panose="020F0502020204030204" pitchFamily="34" charset="0"/>
                <a:cs typeface="Times New Roman" panose="02020603050405020304" pitchFamily="18" charset="0"/>
              </a:rPr>
              <a:t>nevvyorktimes.com</a:t>
            </a:r>
            <a:r>
              <a:rPr lang="et-EE" sz="1200" baseline="0">
                <a:effectLst/>
                <a:latin typeface="Calibri" panose="020F0502020204030204" pitchFamily="34" charset="0"/>
                <a:ea typeface="Calibri" panose="020F0502020204030204" pitchFamily="34" charset="0"/>
                <a:cs typeface="Times New Roman" panose="02020603050405020304" pitchFamily="18" charset="0"/>
              </a:rPr>
              <a:t>. </a:t>
            </a:r>
            <a:r>
              <a:rPr lang="et-EE" sz="1200" b="0" baseline="0">
                <a:effectLst/>
                <a:latin typeface="Calibri" panose="020F0502020204030204" pitchFamily="34" charset="0"/>
                <a:ea typeface="Calibri" panose="020F0502020204030204" pitchFamily="34" charset="0"/>
                <a:cs typeface="Times New Roman" panose="02020603050405020304" pitchFamily="18" charset="0"/>
              </a:rPr>
              <a:t>(</a:t>
            </a:r>
            <a:r>
              <a:rPr lang="et-EE" sz="1200" b="0" baseline="0" err="1">
                <a:effectLst/>
                <a:latin typeface="Calibri" panose="020F0502020204030204" pitchFamily="34" charset="0"/>
                <a:ea typeface="Calibri" panose="020F0502020204030204" pitchFamily="34" charset="0"/>
                <a:cs typeface="Times New Roman" panose="02020603050405020304" pitchFamily="18" charset="0"/>
              </a:rPr>
              <a:t>EU</a:t>
            </a:r>
            <a:r>
              <a:rPr lang="et-EE" sz="1200" b="0" baseline="0">
                <a:effectLst/>
                <a:latin typeface="Calibri" panose="020F0502020204030204" pitchFamily="34" charset="0"/>
                <a:ea typeface="Calibri" panose="020F0502020204030204" pitchFamily="34" charset="0"/>
                <a:cs typeface="Times New Roman" panose="02020603050405020304" pitchFamily="18" charset="0"/>
              </a:rPr>
              <a:t> </a:t>
            </a:r>
            <a:r>
              <a:rPr lang="et-EE" sz="1200" b="0" baseline="0" err="1">
                <a:effectLst/>
                <a:latin typeface="Calibri" panose="020F0502020204030204" pitchFamily="34" charset="0"/>
                <a:ea typeface="Calibri" panose="020F0502020204030204" pitchFamily="34" charset="0"/>
                <a:cs typeface="Times New Roman" panose="02020603050405020304" pitchFamily="18" charset="0"/>
              </a:rPr>
              <a:t>Disinfo</a:t>
            </a:r>
            <a:r>
              <a:rPr lang="et-EE" sz="1200" b="0" baseline="0">
                <a:effectLst/>
                <a:latin typeface="Calibri" panose="020F0502020204030204" pitchFamily="34" charset="0"/>
                <a:ea typeface="Calibri" panose="020F0502020204030204" pitchFamily="34" charset="0"/>
                <a:cs typeface="Times New Roman" panose="02020603050405020304" pitchFamily="18" charset="0"/>
              </a:rPr>
              <a:t> </a:t>
            </a:r>
            <a:r>
              <a:rPr lang="et-EE" sz="1200" b="0" baseline="0" err="1">
                <a:effectLst/>
                <a:latin typeface="Calibri" panose="020F0502020204030204" pitchFamily="34" charset="0"/>
                <a:ea typeface="Calibri" panose="020F0502020204030204" pitchFamily="34" charset="0"/>
                <a:cs typeface="Times New Roman" panose="02020603050405020304" pitchFamily="18" charset="0"/>
              </a:rPr>
              <a:t>Lab</a:t>
            </a:r>
            <a:r>
              <a:rPr lang="et-EE" sz="1200" b="0" baseline="0">
                <a:effectLst/>
                <a:latin typeface="Calibri" panose="020F0502020204030204" pitchFamily="34" charset="0"/>
                <a:ea typeface="Calibri" panose="020F0502020204030204" pitchFamily="34" charset="0"/>
                <a:cs typeface="Times New Roman" panose="02020603050405020304" pitchFamily="18" charset="0"/>
              </a:rPr>
              <a:t> uurimine </a:t>
            </a:r>
            <a:r>
              <a:rPr lang="et-EE" sz="1200" b="0" baseline="0" err="1">
                <a:effectLst/>
                <a:latin typeface="Calibri" panose="020F0502020204030204" pitchFamily="34" charset="0"/>
                <a:ea typeface="Calibri" panose="020F0502020204030204" pitchFamily="34" charset="0"/>
                <a:cs typeface="Times New Roman" panose="02020603050405020304" pitchFamily="18" charset="0"/>
              </a:rPr>
              <a:t>uudistesaitide</a:t>
            </a:r>
            <a:r>
              <a:rPr lang="et-EE" sz="1200" b="0" baseline="0">
                <a:effectLst/>
                <a:latin typeface="Calibri" panose="020F0502020204030204" pitchFamily="34" charset="0"/>
                <a:ea typeface="Calibri" panose="020F0502020204030204" pitchFamily="34" charset="0"/>
                <a:cs typeface="Times New Roman" panose="02020603050405020304" pitchFamily="18" charset="0"/>
              </a:rPr>
              <a:t> kloonimise kohta: </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www.disinfo.eu</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doppelganger</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et-EE" sz="1200" b="0" baseline="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t-EE" sz="1200" b="1" baseline="0">
                <a:effectLst/>
                <a:ea typeface="Calibri" panose="020F0502020204030204" pitchFamily="34" charset="0"/>
                <a:cs typeface="Times New Roman" panose="02020603050405020304" pitchFamily="18" charset="0"/>
              </a:rPr>
              <a:t>autor: </a:t>
            </a:r>
            <a:r>
              <a:rPr lang="et-EE" sz="1200">
                <a:effectLst/>
                <a:ea typeface="Calibri" panose="020F0502020204030204" pitchFamily="34" charset="0"/>
                <a:cs typeface="Times New Roman" panose="02020603050405020304" pitchFamily="18" charset="0"/>
              </a:rPr>
              <a:t>infosektoris töötavatel inimestel on sageli veebisaidid või muud avalikud profiilid, mis aitavad neid ja nende töid leida.</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t-EE" sz="1200">
                <a:effectLst/>
                <a:ea typeface="Calibri" panose="020F0502020204030204" pitchFamily="34" charset="0"/>
                <a:cs typeface="Times New Roman" panose="02020603050405020304" pitchFamily="18" charset="0"/>
              </a:rPr>
              <a:t>Taust</a:t>
            </a:r>
          </a:p>
          <a:p>
            <a:pPr marL="628650" lvl="1" indent="-171450" algn="l">
              <a:spcAft>
                <a:spcPts val="0"/>
              </a:spcAft>
              <a:buFontTx/>
              <a:buChar char="-"/>
              <a:tabLst>
                <a:tab pos="457200" algn="l"/>
              </a:tabLst>
            </a:pPr>
            <a:r>
              <a:rPr lang="et-EE" sz="1200" b="1">
                <a:effectLst/>
                <a:ea typeface="Calibri" panose="020F0502020204030204" pitchFamily="34" charset="0"/>
                <a:cs typeface="Times New Roman" panose="02020603050405020304" pitchFamily="18" charset="0"/>
              </a:rPr>
              <a:t>kuupäev: </a:t>
            </a:r>
            <a:r>
              <a:rPr lang="et-EE" sz="1200" b="0">
                <a:effectLst/>
                <a:ea typeface="Calibri" panose="020F0502020204030204" pitchFamily="34" charset="0"/>
                <a:cs typeface="Times New Roman" panose="02020603050405020304" pitchFamily="18" charset="0"/>
              </a:rPr>
              <a:t>mõnikord postitatakse vanad uudised sotsiaalmeedias uuesti, sest inimesed unustavad kuupäeva kontrollida. </a:t>
            </a:r>
          </a:p>
          <a:p>
            <a:pPr marL="628650" lvl="1" indent="-171450" algn="l">
              <a:spcAft>
                <a:spcPts val="0"/>
              </a:spcAft>
              <a:buFontTx/>
              <a:buChar char="-"/>
              <a:tabLst>
                <a:tab pos="457200" algn="l"/>
              </a:tabLst>
            </a:pPr>
            <a:r>
              <a:rPr lang="et-EE" sz="1200" b="1">
                <a:effectLst/>
                <a:ea typeface="Calibri" panose="020F0502020204030204" pitchFamily="34" charset="0"/>
                <a:cs typeface="Times New Roman" panose="02020603050405020304" pitchFamily="18" charset="0"/>
              </a:rPr>
              <a:t>muud allikad: </a:t>
            </a:r>
            <a:r>
              <a:rPr lang="et-EE" sz="1200" b="0">
                <a:effectLst/>
                <a:ea typeface="Calibri" panose="020F0502020204030204" pitchFamily="34" charset="0"/>
                <a:cs typeface="Times New Roman" panose="02020603050405020304" pitchFamily="18" charset="0"/>
              </a:rPr>
              <a:t>kas teised allikad kajastavad seda lugu? Kas nad toetavad väiteid, mis on esitatud algses artiklis? Mis tüüpi allikad need on? Eriti kasulik võib olla kontrollida mainekaid rahvusvahelisi allikaid (nt BBC, Deutsche </a:t>
            </a:r>
            <a:r>
              <a:rPr lang="et-EE" sz="1200" b="0" err="1">
                <a:effectLst/>
                <a:ea typeface="Calibri" panose="020F0502020204030204" pitchFamily="34" charset="0"/>
                <a:cs typeface="Times New Roman" panose="02020603050405020304" pitchFamily="18" charset="0"/>
              </a:rPr>
              <a:t>Welle</a:t>
            </a:r>
            <a:r>
              <a:rPr lang="et-EE" sz="1200" b="0">
                <a:effectLst/>
                <a:ea typeface="Calibri" panose="020F0502020204030204" pitchFamily="34" charset="0"/>
                <a:cs typeface="Times New Roman" panose="02020603050405020304" pitchFamily="18" charset="0"/>
              </a:rPr>
              <a:t>, </a:t>
            </a:r>
            <a:r>
              <a:rPr lang="et-EE" sz="1200" b="0" err="1">
                <a:effectLst/>
                <a:ea typeface="Calibri" panose="020F0502020204030204" pitchFamily="34" charset="0"/>
                <a:cs typeface="Times New Roman" panose="02020603050405020304" pitchFamily="18" charset="0"/>
              </a:rPr>
              <a:t>France</a:t>
            </a:r>
            <a:r>
              <a:rPr lang="et-EE" sz="1200" b="0">
                <a:effectLst/>
                <a:ea typeface="Calibri" panose="020F0502020204030204" pitchFamily="34" charset="0"/>
                <a:cs typeface="Times New Roman" panose="02020603050405020304" pitchFamily="18" charset="0"/>
              </a:rPr>
              <a:t> 24). Võid kasutada tõlkevahendeid, et pääseda ligi allikatele muudes keeltes peale oma emakeele – see võib sageli pakkuda huvitavat </a:t>
            </a:r>
            <a:r>
              <a:rPr lang="et-EE" sz="1200" b="0" err="1">
                <a:effectLst/>
                <a:ea typeface="Calibri" panose="020F0502020204030204" pitchFamily="34" charset="0"/>
                <a:cs typeface="Times New Roman" panose="02020603050405020304" pitchFamily="18" charset="0"/>
              </a:rPr>
              <a:t>üldperspektiivi</a:t>
            </a:r>
            <a:r>
              <a:rPr lang="et-EE" sz="1200" b="0">
                <a:effectLst/>
                <a:ea typeface="Calibri" panose="020F0502020204030204" pitchFamily="34" charset="0"/>
                <a:cs typeface="Times New Roman" panose="02020603050405020304" pitchFamily="18" charset="0"/>
              </a:rPr>
              <a:t>, ja seda mitte ainult desinformatsiooni kontrollimiseks.</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t-EE" sz="1200" b="0">
                <a:effectLst/>
                <a:ea typeface="Calibri" panose="020F0502020204030204" pitchFamily="34" charset="0"/>
                <a:cs typeface="Times New Roman" panose="02020603050405020304" pitchFamily="18" charset="0"/>
              </a:rPr>
              <a:t>Mõtle, enne kui jagad</a:t>
            </a:r>
          </a:p>
          <a:p>
            <a:pPr marL="628650" lvl="1" indent="-171450" algn="l">
              <a:spcAft>
                <a:spcPts val="0"/>
              </a:spcAft>
              <a:buFontTx/>
              <a:buChar char="-"/>
              <a:tabLst>
                <a:tab pos="457200" algn="l"/>
              </a:tabLst>
            </a:pPr>
            <a:r>
              <a:rPr lang="et-EE" sz="1200" b="0">
                <a:effectLst/>
                <a:ea typeface="Calibri" panose="020F0502020204030204" pitchFamily="34" charset="0"/>
                <a:cs typeface="Times New Roman" panose="02020603050405020304" pitchFamily="18" charset="0"/>
              </a:rPr>
              <a:t>jaga artiklit ainult siis, kui tead, et see on ehtne – vastasel juhul võid juhuslikult väärinfot levitada!</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Kõige olulisem asi, mida saad desinformatsiooni vastu võitlemisel teha, on lihtsalt vältida sellise info jagamist, mis ei pruugi olla tõene. </a:t>
            </a:r>
          </a:p>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Jaga sellest tunnist saadud nõuandeid sõprade ja pereliikmetega ning räägi nendega sellest, kuidas vältida vale või eksitava teabe uskuma jäämist.</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Võib olla ahvatlev heita inimestele ette või neid isegi häbistada sellise info uskumise eest, mille puhul sa tead, et see on vale.</a:t>
            </a:r>
          </a:p>
          <a:p>
            <a:pPr marL="742950" lvl="1" indent="-285750">
              <a:lnSpc>
                <a:spcPct val="107000"/>
              </a:lnSpc>
              <a:buFont typeface="Courier New" panose="02070309020205020404" pitchFamily="49" charset="0"/>
              <a:buChar char="o"/>
            </a:pPr>
            <a:r>
              <a:rPr lang="et-EE" sz="1100">
                <a:effectLst/>
                <a:latin typeface="Calibri" panose="020F0502020204030204" pitchFamily="34" charset="0"/>
                <a:ea typeface="Calibri" panose="020F0502020204030204" pitchFamily="34" charset="0"/>
                <a:cs typeface="Times New Roman" panose="02020603050405020304" pitchFamily="18" charset="0"/>
              </a:rPr>
              <a:t>Nende ründamine üksnes tugevdab nende veendumusi ja võib teie suhteid kahjustada.</a:t>
            </a: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t-EE" sz="1100">
                <a:effectLst/>
                <a:latin typeface="Calibri" panose="020F0502020204030204" pitchFamily="34" charset="0"/>
                <a:ea typeface="Calibri" panose="020F0502020204030204" pitchFamily="34" charset="0"/>
                <a:cs typeface="Times New Roman" panose="02020603050405020304" pitchFamily="18" charset="0"/>
              </a:rPr>
              <a:t>Ära oota kiiret muutust</a:t>
            </a:r>
          </a:p>
          <a:p>
            <a:pPr marL="742950" lvl="1" indent="-285750">
              <a:lnSpc>
                <a:spcPct val="107000"/>
              </a:lnSpc>
              <a:buFont typeface="Courier New" panose="02070309020205020404" pitchFamily="49" charset="0"/>
              <a:buChar char="o"/>
            </a:pPr>
            <a:r>
              <a:rPr lang="et-EE" sz="1100">
                <a:effectLst/>
                <a:latin typeface="Calibri" panose="020F0502020204030204" pitchFamily="34" charset="0"/>
                <a:ea typeface="Calibri" panose="020F0502020204030204" pitchFamily="34" charset="0"/>
                <a:cs typeface="Times New Roman" panose="02020603050405020304" pitchFamily="18" charset="0"/>
              </a:rPr>
              <a:t>Kellegi veenmiseks võib kuluda palju vestlusi ja isegi aastaid. Võta aega ja ära kaota usku – selle asemel et neile öelda, et nad eksivad, võid keskenduda täpse ja kasuliku info jagamisele usaldusväärsetest allikatest.</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a:t>Täna räägime sellest, mis desinformatsioon on ja kuidas see toimib. Lisaks anname nõu, kuidas desinformatsiooni avastada, end selle eest kaitsta ja aidata ka teisi.</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100">
                <a:effectLst/>
                <a:latin typeface="Calibri" panose="020F0502020204030204" pitchFamily="34" charset="0"/>
                <a:ea typeface="Calibri" panose="020F0502020204030204" pitchFamily="34" charset="0"/>
                <a:cs typeface="Times New Roman" panose="02020603050405020304" pitchFamily="18" charset="0"/>
              </a:rPr>
              <a:t>*Märkus* – sellel slaidil on animatsioonid.</a:t>
            </a:r>
          </a:p>
          <a:p>
            <a:endParaRPr lang="en-IE" sz="1100"/>
          </a:p>
          <a:p>
            <a:r>
              <a:rPr lang="et-EE" sz="1100"/>
              <a:t>EL võtab desinformatsiooni vastu võitlemiseks eri meetmeid.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et-EE" sz="1100"/>
              <a:t>– Ta </a:t>
            </a:r>
            <a:r>
              <a:rPr lang="et-EE" sz="1100" b="1"/>
              <a:t>teeb koostööd</a:t>
            </a:r>
            <a:r>
              <a:rPr lang="et-EE" sz="1100"/>
              <a:t> liikmesriikide, rahvusvaheliste organisatsioonide ja partnerriikidega, et leida parim lähenemisviis desinformatsiooni leviku tõkestamiseks.</a:t>
            </a:r>
          </a:p>
          <a:p>
            <a:endParaRPr lang="en-IE" sz="1100"/>
          </a:p>
          <a:p>
            <a:pPr marL="171450" indent="-171450">
              <a:buFontTx/>
              <a:buChar char="-"/>
            </a:pPr>
            <a:r>
              <a:rPr lang="et-EE" sz="1100"/>
              <a:t>EL teeb suuri jõupingutusi, et </a:t>
            </a:r>
            <a:r>
              <a:rPr lang="et-EE" sz="1100" b="1"/>
              <a:t>tutvustada</a:t>
            </a:r>
            <a:r>
              <a:rPr lang="et-EE" sz="1100"/>
              <a:t> avalikult oma plaane ja võetud meetmeid. See on oluline, sest kui inimestel on lihtne saada täpset infot, pöörduvad nad väiksema tõenäosusega ebausaldusväärsete allikate poole.</a:t>
            </a:r>
          </a:p>
          <a:p>
            <a:pPr marL="171450" indent="-171450">
              <a:buFontTx/>
              <a:buChar char="-"/>
            </a:pPr>
            <a:endParaRPr lang="en-IE" sz="1100"/>
          </a:p>
          <a:p>
            <a:pPr marL="171450" indent="-171450">
              <a:buFontTx/>
              <a:buChar char="-"/>
            </a:pPr>
            <a:r>
              <a:rPr lang="et-EE" sz="1100"/>
              <a:t>EL </a:t>
            </a:r>
            <a:r>
              <a:rPr lang="et-EE" sz="1100" b="1"/>
              <a:t>jälgib ja paljastab desinformatsiooni</a:t>
            </a:r>
            <a:r>
              <a:rPr lang="et-EE" sz="1100"/>
              <a:t> ja infomanipulatsiooni, eelkõige EUvsDisinfo sotsiaalmeedia kanalites ja veebisaidil.</a:t>
            </a:r>
          </a:p>
          <a:p>
            <a:pPr marL="0" indent="0">
              <a:buFontTx/>
              <a:buNone/>
            </a:pPr>
            <a:endParaRPr lang="en-IE" sz="1100"/>
          </a:p>
          <a:p>
            <a:pPr marL="171450" indent="-171450">
              <a:buFontTx/>
              <a:buChar char="-"/>
            </a:pPr>
            <a:r>
              <a:rPr lang="et-EE" sz="1100"/>
              <a:t>Samuti toetab EL </a:t>
            </a:r>
            <a:r>
              <a:rPr lang="et-EE" sz="1100" b="1"/>
              <a:t>meediapädevust</a:t>
            </a:r>
            <a:r>
              <a:rPr lang="et-EE" sz="1100"/>
              <a:t> (rahastades algatusi ja luues praktilisi õppematerjale, nagu käesolev) ning </a:t>
            </a:r>
            <a:r>
              <a:rPr lang="et-EE" sz="1100" b="1"/>
              <a:t>sõltumatut meediat ja faktikontrollijaid</a:t>
            </a:r>
            <a:r>
              <a:rPr lang="et-EE" sz="1100"/>
              <a:t>.</a:t>
            </a:r>
          </a:p>
          <a:p>
            <a:pPr marL="171450" indent="-171450">
              <a:buFontTx/>
              <a:buChar char="-"/>
            </a:pPr>
            <a:endParaRPr lang="en-IE" sz="1100"/>
          </a:p>
          <a:p>
            <a:pPr marL="171450" indent="-171450">
              <a:buFontTx/>
              <a:buChar char="-"/>
            </a:pPr>
            <a:r>
              <a:rPr lang="et-EE" sz="1100"/>
              <a:t>EL teeb koostööd </a:t>
            </a:r>
            <a:r>
              <a:rPr lang="et-EE" sz="1100" b="1"/>
              <a:t>sotsiaalmeediaettevõtetega</a:t>
            </a:r>
            <a:r>
              <a:rPr lang="et-EE" sz="1100"/>
              <a:t>, et tõkestada desinformatsiooni ja infomanipulatsiooni ELis ning kaitsta kasutajaid.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t-EE" sz="1800">
                <a:effectLst/>
                <a:latin typeface="Calibri" panose="020F0502020204030204" pitchFamily="34" charset="0"/>
                <a:ea typeface="Calibri" panose="020F0502020204030204" pitchFamily="34" charset="0"/>
                <a:cs typeface="Times New Roman" panose="02020603050405020304" pitchFamily="18" charset="0"/>
              </a:rPr>
              <a:t>Me elame infoajastul. Info ei ole kunagi olnud nii kättesaadav kui praegu.</a:t>
            </a:r>
          </a:p>
          <a:p>
            <a:pPr marL="342900" lvl="0" indent="-342900">
              <a:lnSpc>
                <a:spcPct val="107000"/>
              </a:lnSpc>
              <a:buFont typeface="Symbol" panose="05050102010706020507" pitchFamily="18" charset="2"/>
              <a:buChar char=""/>
            </a:pPr>
            <a:r>
              <a:rPr lang="et-EE" sz="1800">
                <a:effectLst/>
                <a:latin typeface="Calibri" panose="020F0502020204030204" pitchFamily="34" charset="0"/>
                <a:ea typeface="Calibri" panose="020F0502020204030204" pitchFamily="34" charset="0"/>
                <a:cs typeface="Times New Roman" panose="02020603050405020304" pitchFamily="18" charset="0"/>
              </a:rPr>
              <a:t>See aga ei muuda elu alati lihtsamaks – võib olla väga raske aru saada, mis on tõde ja mis mitte.</a:t>
            </a:r>
          </a:p>
          <a:p>
            <a:pPr marL="342900" lvl="0" indent="-342900">
              <a:lnSpc>
                <a:spcPct val="107000"/>
              </a:lnSpc>
              <a:buFont typeface="Symbol" panose="05050102010706020507" pitchFamily="18" charset="2"/>
              <a:buChar char=""/>
            </a:pPr>
            <a:r>
              <a:rPr lang="et-EE" sz="1800">
                <a:effectLst/>
                <a:latin typeface="Calibri" panose="020F0502020204030204" pitchFamily="34" charset="0"/>
                <a:ea typeface="Calibri" panose="020F0502020204030204" pitchFamily="34" charset="0"/>
                <a:cs typeface="Times New Roman" panose="02020603050405020304" pitchFamily="18" charset="0"/>
              </a:rPr>
              <a:t>Näiteks, kuigi Olivia </a:t>
            </a:r>
            <a:r>
              <a:rPr lang="et-EE" sz="1800" err="1">
                <a:effectLst/>
                <a:latin typeface="Calibri" panose="020F0502020204030204" pitchFamily="34" charset="0"/>
                <a:ea typeface="Calibri" panose="020F0502020204030204" pitchFamily="34" charset="0"/>
                <a:cs typeface="Times New Roman" panose="02020603050405020304" pitchFamily="18" charset="0"/>
              </a:rPr>
              <a:t>Rodrigo</a:t>
            </a:r>
            <a:r>
              <a:rPr lang="et-EE" sz="1800">
                <a:effectLst/>
                <a:latin typeface="Calibri" panose="020F0502020204030204" pitchFamily="34" charset="0"/>
                <a:ea typeface="Calibri" panose="020F0502020204030204" pitchFamily="34" charset="0"/>
                <a:cs typeface="Times New Roman" panose="02020603050405020304" pitchFamily="18" charset="0"/>
              </a:rPr>
              <a:t> ja Sabrina </a:t>
            </a:r>
            <a:r>
              <a:rPr lang="et-EE" sz="1800" err="1">
                <a:effectLst/>
                <a:latin typeface="Calibri" panose="020F0502020204030204" pitchFamily="34" charset="0"/>
                <a:ea typeface="Calibri" panose="020F0502020204030204" pitchFamily="34" charset="0"/>
                <a:cs typeface="Times New Roman" panose="02020603050405020304" pitchFamily="18" charset="0"/>
              </a:rPr>
              <a:t>Carpenteri</a:t>
            </a:r>
            <a:r>
              <a:rPr lang="et-EE" sz="1800">
                <a:effectLst/>
                <a:latin typeface="Calibri" panose="020F0502020204030204" pitchFamily="34" charset="0"/>
                <a:ea typeface="Calibri" panose="020F0502020204030204" pitchFamily="34" charset="0"/>
                <a:cs typeface="Times New Roman" panose="02020603050405020304" pitchFamily="18" charset="0"/>
              </a:rPr>
              <a:t> vestlus tundus sel ajal ebatõenäoline, vestlesid nad </a:t>
            </a:r>
            <a:r>
              <a:rPr lang="et-EE" sz="1800" err="1">
                <a:effectLst/>
                <a:latin typeface="Calibri" panose="020F0502020204030204" pitchFamily="34" charset="0"/>
                <a:ea typeface="Calibri" panose="020F0502020204030204" pitchFamily="34" charset="0"/>
                <a:cs typeface="Times New Roman" panose="02020603050405020304" pitchFamily="18" charset="0"/>
              </a:rPr>
              <a:t>Met</a:t>
            </a:r>
            <a:r>
              <a:rPr lang="et-EE" sz="1800">
                <a:effectLst/>
                <a:latin typeface="Calibri" panose="020F0502020204030204" pitchFamily="34" charset="0"/>
                <a:ea typeface="Calibri" panose="020F0502020204030204" pitchFamily="34" charset="0"/>
                <a:cs typeface="Times New Roman" panose="02020603050405020304" pitchFamily="18" charset="0"/>
              </a:rPr>
              <a:t> </a:t>
            </a:r>
            <a:r>
              <a:rPr lang="et-EE" sz="1800" err="1">
                <a:effectLst/>
                <a:latin typeface="Calibri" panose="020F0502020204030204" pitchFamily="34" charset="0"/>
                <a:ea typeface="Calibri" panose="020F0502020204030204" pitchFamily="34" charset="0"/>
                <a:cs typeface="Times New Roman" panose="02020603050405020304" pitchFamily="18" charset="0"/>
              </a:rPr>
              <a:t>Gala</a:t>
            </a:r>
            <a:r>
              <a:rPr lang="et-EE" sz="1800">
                <a:effectLst/>
                <a:latin typeface="Calibri" panose="020F0502020204030204" pitchFamily="34" charset="0"/>
                <a:ea typeface="Calibri" panose="020F0502020204030204" pitchFamily="34" charset="0"/>
                <a:cs typeface="Times New Roman" panose="02020603050405020304" pitchFamily="18" charset="0"/>
              </a:rPr>
              <a:t> üritusel päriselt, samas kui </a:t>
            </a:r>
            <a:r>
              <a:rPr lang="et-EE" sz="1800" err="1">
                <a:effectLst/>
                <a:latin typeface="Calibri" panose="020F0502020204030204" pitchFamily="34" charset="0"/>
                <a:ea typeface="Calibri" panose="020F0502020204030204" pitchFamily="34" charset="0"/>
                <a:cs typeface="Times New Roman" panose="02020603050405020304" pitchFamily="18" charset="0"/>
              </a:rPr>
              <a:t>Forbesi</a:t>
            </a:r>
            <a:r>
              <a:rPr lang="et-EE" sz="1800">
                <a:effectLst/>
                <a:latin typeface="Calibri" panose="020F0502020204030204" pitchFamily="34" charset="0"/>
                <a:ea typeface="Calibri" panose="020F0502020204030204" pitchFamily="34" charset="0"/>
                <a:cs typeface="Times New Roman" panose="02020603050405020304" pitchFamily="18" charset="0"/>
              </a:rPr>
              <a:t> lugu </a:t>
            </a:r>
            <a:r>
              <a:rPr lang="et-EE" sz="1800" err="1">
                <a:effectLst/>
                <a:latin typeface="Calibri" panose="020F0502020204030204" pitchFamily="34" charset="0"/>
                <a:ea typeface="Calibri" panose="020F0502020204030204" pitchFamily="34" charset="0"/>
                <a:cs typeface="Times New Roman" panose="02020603050405020304" pitchFamily="18" charset="0"/>
              </a:rPr>
              <a:t>suurajatolla</a:t>
            </a:r>
            <a:r>
              <a:rPr lang="et-EE" sz="1800">
                <a:effectLst/>
                <a:latin typeface="Calibri" panose="020F0502020204030204" pitchFamily="34" charset="0"/>
                <a:ea typeface="Calibri" panose="020F0502020204030204" pitchFamily="34" charset="0"/>
                <a:cs typeface="Times New Roman" panose="02020603050405020304" pitchFamily="18" charset="0"/>
              </a:rPr>
              <a:t> </a:t>
            </a:r>
            <a:r>
              <a:rPr lang="et-EE" sz="1800" err="1">
                <a:effectLst/>
                <a:latin typeface="Calibri" panose="020F0502020204030204" pitchFamily="34" charset="0"/>
                <a:ea typeface="Calibri" panose="020F0502020204030204" pitchFamily="34" charset="0"/>
                <a:cs typeface="Times New Roman" panose="02020603050405020304" pitchFamily="18" charset="0"/>
              </a:rPr>
              <a:t>Sayyid</a:t>
            </a:r>
            <a:r>
              <a:rPr lang="et-EE" sz="1800">
                <a:effectLst/>
                <a:latin typeface="Calibri" panose="020F0502020204030204" pitchFamily="34" charset="0"/>
                <a:ea typeface="Calibri" panose="020F0502020204030204" pitchFamily="34" charset="0"/>
                <a:cs typeface="Times New Roman" panose="02020603050405020304" pitchFamily="18" charset="0"/>
              </a:rPr>
              <a:t> li </a:t>
            </a:r>
            <a:r>
              <a:rPr lang="et-EE" sz="1800" err="1">
                <a:effectLst/>
                <a:latin typeface="Calibri" panose="020F0502020204030204" pitchFamily="34" charset="0"/>
                <a:ea typeface="Calibri" panose="020F0502020204030204" pitchFamily="34" charset="0"/>
                <a:cs typeface="Times New Roman" panose="02020603050405020304" pitchFamily="18" charset="0"/>
              </a:rPr>
              <a:t>Khameneiga</a:t>
            </a:r>
            <a:r>
              <a:rPr lang="et-EE" sz="1800">
                <a:effectLst/>
                <a:latin typeface="Calibri" panose="020F0502020204030204" pitchFamily="34" charset="0"/>
                <a:ea typeface="Calibri" panose="020F0502020204030204" pitchFamily="34" charset="0"/>
                <a:cs typeface="Times New Roman" panose="02020603050405020304" pitchFamily="18" charset="0"/>
              </a:rPr>
              <a:t> tundub väga realistlik, kuid on tegelikult võltsing. Keskel olev pilt kujutab Iisraeli raketikilbi aktiveerimist, kuid uudise kuupäev on vale, mis tähendab, et selle loo osapooled on teised.</a:t>
            </a:r>
          </a:p>
          <a:p>
            <a:pPr marL="342900" lvl="0" indent="-342900">
              <a:lnSpc>
                <a:spcPct val="107000"/>
              </a:lnSpc>
              <a:buFont typeface="Symbol" panose="05050102010706020507" pitchFamily="18" charset="2"/>
              <a:buChar char=""/>
            </a:pPr>
            <a:r>
              <a:rPr lang="et-EE" sz="1800">
                <a:effectLst/>
                <a:latin typeface="Calibri" panose="020F0502020204030204" pitchFamily="34" charset="0"/>
                <a:ea typeface="Calibri" panose="020F0502020204030204" pitchFamily="34" charset="0"/>
                <a:cs typeface="Times New Roman" panose="02020603050405020304" pitchFamily="18" charset="0"/>
              </a:rPr>
              <a:t>Käesolevas ettekandes käsitleme mitte ainult desinformatsiooni (kui isik või organisatsioon levitab tahtlikult infot, mille puhul ta teab, see on vale või eksitav), vaid ka muid valeinfo vorme, millega võib kokku puutuda, ja kuidas end nende eest kaitsta.</a:t>
            </a:r>
          </a:p>
          <a:p>
            <a:pPr marL="342900" lvl="0" indent="-342900">
              <a:lnSpc>
                <a:spcPct val="107000"/>
              </a:lnSpc>
              <a:buFont typeface="Symbol" panose="05050102010706020507" pitchFamily="18" charset="2"/>
              <a:buChar char=""/>
            </a:pPr>
            <a:r>
              <a:rPr lang="et-EE" sz="1800">
                <a:effectLst/>
                <a:latin typeface="Calibri" panose="020F0502020204030204" pitchFamily="34" charset="0"/>
                <a:ea typeface="Calibri" panose="020F0502020204030204" pitchFamily="34" charset="0"/>
                <a:cs typeface="Times New Roman" panose="02020603050405020304" pitchFamily="18" charset="0"/>
              </a:rPr>
              <a:t>Vaata ette, mida sa usud – mõtle alati (</a:t>
            </a:r>
            <a:r>
              <a:rPr lang="et-EE"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ja kontrolli fakte!</a:t>
            </a:r>
            <a:r>
              <a:rPr lang="et-EE" sz="1800">
                <a:effectLst/>
                <a:latin typeface="Calibri" panose="020F0502020204030204" pitchFamily="34" charset="0"/>
                <a:ea typeface="Calibri" panose="020F0502020204030204" pitchFamily="34" charset="0"/>
                <a:cs typeface="Times New Roman" panose="02020603050405020304" pitchFamily="18" charset="0"/>
              </a:rPr>
              <a:t>) enne, kui jagad. </a:t>
            </a:r>
          </a:p>
          <a:p>
            <a:pPr marL="457200">
              <a:lnSpc>
                <a:spcPct val="107000"/>
              </a:lnSpc>
            </a:pPr>
            <a:r>
              <a:rPr lang="et-EE"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Allikad:</a:t>
            </a:r>
          </a:p>
          <a:p>
            <a:pPr marL="342900" lvl="0" indent="-342900">
              <a:lnSpc>
                <a:spcPct val="107000"/>
              </a:lnSpc>
              <a:buFont typeface="Symbol" panose="05050102010706020507" pitchFamily="18" charset="2"/>
              <a:buChar char=""/>
              <a:tabLst>
                <a:tab pos="4572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Olivia </a:t>
            </a:r>
            <a:r>
              <a:rPr lang="et-EE" sz="1100" err="1">
                <a:effectLst/>
                <a:latin typeface="Calibri" panose="020F0502020204030204" pitchFamily="34" charset="0"/>
                <a:ea typeface="Calibri" panose="020F0502020204030204" pitchFamily="34" charset="0"/>
                <a:cs typeface="Times New Roman" panose="02020603050405020304" pitchFamily="18" charset="0"/>
              </a:rPr>
              <a:t>Rodrigo</a:t>
            </a:r>
            <a:r>
              <a:rPr lang="et-EE" sz="1100">
                <a:effectLst/>
                <a:latin typeface="Calibri" panose="020F0502020204030204" pitchFamily="34" charset="0"/>
                <a:ea typeface="Calibri" panose="020F0502020204030204" pitchFamily="34" charset="0"/>
                <a:cs typeface="Times New Roman" panose="02020603050405020304" pitchFamily="18" charset="0"/>
              </a:rPr>
              <a:t> ja Sabrina </a:t>
            </a:r>
            <a:r>
              <a:rPr lang="et-EE" sz="1100" err="1">
                <a:effectLst/>
                <a:latin typeface="Calibri" panose="020F0502020204030204" pitchFamily="34" charset="0"/>
                <a:ea typeface="Calibri" panose="020F0502020204030204" pitchFamily="34" charset="0"/>
                <a:cs typeface="Times New Roman" panose="02020603050405020304" pitchFamily="18" charset="0"/>
              </a:rPr>
              <a:t>Carpenteri</a:t>
            </a:r>
            <a:r>
              <a:rPr lang="et-EE" sz="1100">
                <a:effectLst/>
                <a:latin typeface="Calibri" panose="020F0502020204030204" pitchFamily="34" charset="0"/>
                <a:ea typeface="Calibri" panose="020F0502020204030204" pitchFamily="34" charset="0"/>
                <a:cs typeface="Times New Roman" panose="02020603050405020304" pitchFamily="18" charset="0"/>
              </a:rPr>
              <a:t> kohtumise teemaline sotsiaalmeedia postitus: </a:t>
            </a:r>
            <a:r>
              <a:rPr lang="et-EE" sz="1100" err="1">
                <a:effectLst/>
                <a:latin typeface="Calibri" panose="020F0502020204030204" pitchFamily="34" charset="0"/>
                <a:ea typeface="Calibri" panose="020F0502020204030204" pitchFamily="34" charset="0"/>
                <a:cs typeface="Times New Roman" panose="02020603050405020304" pitchFamily="18" charset="0"/>
              </a:rPr>
              <a:t>https</a:t>
            </a:r>
            <a:r>
              <a:rPr lang="et-EE" sz="1100">
                <a:effectLst/>
                <a:latin typeface="Calibri" panose="020F0502020204030204" pitchFamily="34" charset="0"/>
                <a:ea typeface="Calibri" panose="020F0502020204030204" pitchFamily="34" charset="0"/>
                <a:cs typeface="Times New Roman" panose="02020603050405020304" pitchFamily="18" charset="0"/>
              </a:rPr>
              <a:t>://</a:t>
            </a:r>
            <a:r>
              <a:rPr lang="et-EE" sz="1100" err="1">
                <a:effectLst/>
                <a:latin typeface="Calibri" panose="020F0502020204030204" pitchFamily="34" charset="0"/>
                <a:ea typeface="Calibri" panose="020F0502020204030204" pitchFamily="34" charset="0"/>
                <a:cs typeface="Times New Roman" panose="02020603050405020304" pitchFamily="18" charset="0"/>
              </a:rPr>
              <a:t>twitter.com</a:t>
            </a:r>
            <a:r>
              <a:rPr lang="et-EE" sz="1100">
                <a:effectLst/>
                <a:latin typeface="Calibri" panose="020F0502020204030204" pitchFamily="34" charset="0"/>
                <a:ea typeface="Calibri" panose="020F0502020204030204" pitchFamily="34" charset="0"/>
                <a:cs typeface="Times New Roman" panose="02020603050405020304" pitchFamily="18" charset="0"/>
              </a:rPr>
              <a:t>/</a:t>
            </a:r>
            <a:r>
              <a:rPr lang="et-EE" sz="1100" err="1">
                <a:effectLst/>
                <a:latin typeface="Calibri" panose="020F0502020204030204" pitchFamily="34" charset="0"/>
                <a:ea typeface="Calibri" panose="020F0502020204030204" pitchFamily="34" charset="0"/>
                <a:cs typeface="Times New Roman" panose="02020603050405020304" pitchFamily="18" charset="0"/>
              </a:rPr>
              <a:t>PopBase</a:t>
            </a:r>
            <a:r>
              <a:rPr lang="et-EE" sz="1100">
                <a:effectLst/>
                <a:latin typeface="Calibri" panose="020F0502020204030204" pitchFamily="34" charset="0"/>
                <a:ea typeface="Calibri" panose="020F0502020204030204" pitchFamily="34" charset="0"/>
                <a:cs typeface="Times New Roman" panose="02020603050405020304" pitchFamily="18" charset="0"/>
              </a:rPr>
              <a:t>/</a:t>
            </a:r>
            <a:r>
              <a:rPr lang="et-EE" sz="1100" err="1">
                <a:effectLst/>
                <a:latin typeface="Calibri" panose="020F0502020204030204" pitchFamily="34" charset="0"/>
                <a:ea typeface="Calibri" panose="020F0502020204030204" pitchFamily="34" charset="0"/>
                <a:cs typeface="Times New Roman" panose="02020603050405020304" pitchFamily="18" charset="0"/>
              </a:rPr>
              <a:t>status</a:t>
            </a:r>
            <a:r>
              <a:rPr lang="et-EE" sz="1100">
                <a:effectLst/>
                <a:latin typeface="Calibri" panose="020F0502020204030204" pitchFamily="34" charset="0"/>
                <a:ea typeface="Calibri" panose="020F0502020204030204" pitchFamily="34" charset="0"/>
                <a:cs typeface="Times New Roman" panose="02020603050405020304" pitchFamily="18" charset="0"/>
              </a:rPr>
              <a:t>/</a:t>
            </a:r>
            <a:r>
              <a:rPr lang="et-EE" sz="1100" err="1">
                <a:effectLst/>
                <a:latin typeface="Calibri" panose="020F0502020204030204" pitchFamily="34" charset="0"/>
                <a:ea typeface="Calibri" panose="020F0502020204030204" pitchFamily="34" charset="0"/>
                <a:cs typeface="Times New Roman" panose="02020603050405020304" pitchFamily="18" charset="0"/>
              </a:rPr>
              <a:t>1521984278057218050?lang</a:t>
            </a:r>
            <a:r>
              <a:rPr lang="et-EE" sz="1100">
                <a:effectLst/>
                <a:latin typeface="Calibri" panose="020F0502020204030204" pitchFamily="34" charset="0"/>
                <a:ea typeface="Calibri" panose="020F0502020204030204" pitchFamily="34" charset="0"/>
                <a:cs typeface="Times New Roman" panose="02020603050405020304" pitchFamily="18" charset="0"/>
              </a:rPr>
              <a:t>=</a:t>
            </a:r>
            <a:r>
              <a:rPr lang="et-EE" sz="1100" err="1">
                <a:effectLst/>
                <a:latin typeface="Calibri" panose="020F0502020204030204" pitchFamily="34" charset="0"/>
                <a:ea typeface="Calibri" panose="020F0502020204030204" pitchFamily="34" charset="0"/>
                <a:cs typeface="Times New Roman" panose="02020603050405020304" pitchFamily="18" charset="0"/>
              </a:rPr>
              <a:t>en</a:t>
            </a:r>
            <a:r>
              <a:rPr lang="et-EE" sz="11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tabLst>
                <a:tab pos="457200" algn="l"/>
              </a:tabLst>
            </a:pPr>
            <a:r>
              <a:rPr lang="et-EE" sz="1100">
                <a:effectLst/>
                <a:latin typeface="Calibri" panose="020F0502020204030204" pitchFamily="34" charset="0"/>
                <a:ea typeface="Calibri" panose="020F0502020204030204" pitchFamily="34" charset="0"/>
                <a:cs typeface="Times New Roman" panose="02020603050405020304" pitchFamily="18" charset="0"/>
              </a:rPr>
              <a:t>Video Raudkupli aktiveerimise kohta: </a:t>
            </a:r>
            <a:r>
              <a:rPr lang="et-EE" sz="1600">
                <a:hlinkClick r:id="rId3"/>
              </a:rPr>
              <a:t>(3) Iran </a:t>
            </a:r>
            <a:r>
              <a:rPr lang="et-EE" sz="1600" err="1">
                <a:hlinkClick r:id="rId3"/>
              </a:rPr>
              <a:t>Spectator</a:t>
            </a:r>
            <a:r>
              <a:rPr lang="et-EE" sz="1600">
                <a:hlinkClick r:id="rId3"/>
              </a:rPr>
              <a:t> on X: "</a:t>
            </a:r>
            <a:r>
              <a:rPr lang="et-EE" sz="1600">
                <a:latin typeface="Segoe UI Emoji"/>
                <a:hlinkClick r:id="rId3"/>
              </a:rPr>
              <a:t>⚠️</a:t>
            </a:r>
            <a:r>
              <a:rPr lang="et-EE" sz="1600">
                <a:hlinkClick r:id="rId3"/>
              </a:rPr>
              <a:t> 𝐁𝐫𝐞𝐚𝐤𝐢𝐧𝐠 𝐍𝐞𝐰𝐬 </a:t>
            </a:r>
            <a:r>
              <a:rPr lang="et-EE" sz="1600">
                <a:latin typeface="Segoe UI Emoji"/>
                <a:hlinkClick r:id="rId3"/>
              </a:rPr>
              <a:t>⚠️</a:t>
            </a:r>
            <a:r>
              <a:rPr lang="et-EE" sz="1600">
                <a:hlinkClick r:id="rId3"/>
              </a:rPr>
              <a:t> </a:t>
            </a:r>
            <a:r>
              <a:rPr lang="et-EE" sz="1600">
                <a:latin typeface="Segoe UI Emoji"/>
                <a:hlinkClick r:id="rId3"/>
              </a:rPr>
              <a:t>🇮🇷</a:t>
            </a:r>
            <a:r>
              <a:rPr lang="et-EE" sz="1600">
                <a:hlinkClick r:id="rId3"/>
              </a:rPr>
              <a:t>| 𝗧𝗵𝗲 𝗦𝗵𝗮𝗵𝗲𝗱 𝗗𝗿𝗼𝗻𝗲𝘀 𝗮𝗽𝗽𝗲𝗮𝗿 𝘁𝗼 𝗵𝗮𝘃𝗲 𝗿𝗲𝗮𝗰𝗵𝗲𝗱 𝗜𝘀𝗿𝗮𝗲𝗹 𝗿𝗶𝗴𝗵𝘁 𝗻𝗼𝘄 Video </a:t>
            </a:r>
            <a:r>
              <a:rPr lang="et-EE" sz="1600" err="1">
                <a:hlinkClick r:id="rId3"/>
              </a:rPr>
              <a:t>confirmation</a:t>
            </a:r>
            <a:r>
              <a:rPr lang="et-EE" sz="1600">
                <a:hlinkClick r:id="rId3"/>
              </a:rPr>
              <a:t> </a:t>
            </a:r>
            <a:r>
              <a:rPr lang="et-EE" sz="1600" err="1">
                <a:hlinkClick r:id="rId3"/>
              </a:rPr>
              <a:t>has</a:t>
            </a:r>
            <a:r>
              <a:rPr lang="et-EE" sz="1600">
                <a:hlinkClick r:id="rId3"/>
              </a:rPr>
              <a:t> </a:t>
            </a:r>
            <a:r>
              <a:rPr lang="et-EE" sz="1600" err="1">
                <a:hlinkClick r:id="rId3"/>
              </a:rPr>
              <a:t>been</a:t>
            </a:r>
            <a:r>
              <a:rPr lang="et-EE" sz="1600">
                <a:hlinkClick r:id="rId3"/>
              </a:rPr>
              <a:t> </a:t>
            </a:r>
            <a:r>
              <a:rPr lang="et-EE" sz="1600" err="1">
                <a:hlinkClick r:id="rId3"/>
              </a:rPr>
              <a:t>provided</a:t>
            </a:r>
            <a:r>
              <a:rPr lang="et-EE" sz="1600">
                <a:hlinkClick r:id="rId3"/>
              </a:rPr>
              <a:t>: </a:t>
            </a:r>
            <a:r>
              <a:rPr lang="et-EE" sz="1600" err="1">
                <a:hlinkClick r:id="rId3"/>
              </a:rPr>
              <a:t>https</a:t>
            </a:r>
            <a:r>
              <a:rPr lang="et-EE" sz="1600">
                <a:hlinkClick r:id="rId3"/>
              </a:rPr>
              <a:t>://</a:t>
            </a:r>
            <a:r>
              <a:rPr lang="et-EE" sz="1600" err="1">
                <a:hlinkClick r:id="rId3"/>
              </a:rPr>
              <a:t>t.co</a:t>
            </a:r>
            <a:r>
              <a:rPr lang="et-EE" sz="1600">
                <a:hlinkClick r:id="rId3"/>
              </a:rPr>
              <a:t>/</a:t>
            </a:r>
            <a:r>
              <a:rPr lang="et-EE" sz="1600" err="1">
                <a:hlinkClick r:id="rId3"/>
              </a:rPr>
              <a:t>5Mt7VfstLB</a:t>
            </a:r>
            <a:r>
              <a:rPr lang="et-EE" sz="1600">
                <a:hlinkClick r:id="rId3"/>
              </a:rPr>
              <a:t>" / X (</a:t>
            </a:r>
            <a:r>
              <a:rPr lang="et-EE" sz="1600" err="1">
                <a:hlinkClick r:id="rId3"/>
              </a:rPr>
              <a:t>twitter.com</a:t>
            </a:r>
            <a:r>
              <a:rPr lang="et-EE" sz="1600">
                <a:hlinkClick r:id="rId3"/>
              </a:rPr>
              <a:t>)</a:t>
            </a:r>
          </a:p>
          <a:p>
            <a:pPr marL="342900" lvl="0" indent="-342900">
              <a:lnSpc>
                <a:spcPct val="107000"/>
              </a:lnSpc>
              <a:buFont typeface="Symbol" panose="05050102010706020507" pitchFamily="18" charset="2"/>
              <a:buChar char=""/>
              <a:tabLst>
                <a:tab pos="457200" algn="l"/>
              </a:tabLst>
            </a:pPr>
            <a:r>
              <a:rPr lang="et-EE" sz="1100" err="1">
                <a:effectLst/>
                <a:latin typeface="Calibri" panose="020F0502020204030204" pitchFamily="34" charset="0"/>
                <a:ea typeface="Calibri" panose="020F0502020204030204" pitchFamily="34" charset="0"/>
                <a:cs typeface="Times New Roman" panose="02020603050405020304" pitchFamily="18" charset="0"/>
              </a:rPr>
              <a:t>Forbesi</a:t>
            </a:r>
            <a:r>
              <a:rPr lang="et-EE" sz="1100">
                <a:effectLst/>
                <a:latin typeface="Calibri" panose="020F0502020204030204" pitchFamily="34" charset="0"/>
                <a:ea typeface="Calibri" panose="020F0502020204030204" pitchFamily="34" charset="0"/>
                <a:cs typeface="Times New Roman" panose="02020603050405020304" pitchFamily="18" charset="0"/>
              </a:rPr>
              <a:t> libauudis: </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u.afp.com</a:t>
            </a:r>
            <a:r>
              <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1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5Arh</a:t>
            </a:r>
            <a:endParaRPr lang="et-EE"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endParaRPr>
          </a:p>
          <a:p>
            <a:pPr marL="342900" lvl="0" indent="-342900">
              <a:lnSpc>
                <a:spcPct val="107000"/>
              </a:lnSpc>
              <a:buFont typeface="Symbol" panose="05050102010706020507" pitchFamily="18" charset="2"/>
              <a:buChar char=""/>
              <a:tabLst>
                <a:tab pos="457200" algn="l"/>
              </a:tabLst>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de-CH"/>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t-EE" sz="1100" b="1">
                <a:effectLst/>
                <a:latin typeface="Calibri" panose="020F0502020204030204" pitchFamily="34" charset="0"/>
                <a:ea typeface="Calibri" panose="020F0502020204030204" pitchFamily="34" charset="0"/>
                <a:cs typeface="Times New Roman" panose="02020603050405020304" pitchFamily="18" charset="0"/>
              </a:rPr>
              <a:t>Satiir ja huumor</a:t>
            </a:r>
            <a:r>
              <a:rPr lang="et-EE" sz="1100">
                <a:effectLst/>
                <a:latin typeface="Calibri" panose="020F0502020204030204" pitchFamily="34" charset="0"/>
                <a:ea typeface="Calibri" panose="020F0502020204030204" pitchFamily="34" charset="0"/>
                <a:cs typeface="Times New Roman" panose="02020603050405020304" pitchFamily="18" charset="0"/>
              </a:rPr>
              <a:t>: satiiriliste uudiseväljaannete naljaartikleid võidakse mõnikord võtta tõe pähe. </a:t>
            </a:r>
          </a:p>
          <a:p>
            <a:pPr marL="342900" lvl="0" indent="-342900">
              <a:lnSpc>
                <a:spcPct val="107000"/>
              </a:lnSpc>
              <a:buFont typeface="Symbol" panose="05050102010706020507" pitchFamily="18" charset="2"/>
              <a:buChar char=""/>
            </a:pPr>
            <a:r>
              <a:rPr lang="et-EE" sz="1100" b="1">
                <a:effectLst/>
                <a:latin typeface="Calibri" panose="020F0502020204030204" pitchFamily="34" charset="0"/>
                <a:ea typeface="Calibri" panose="020F0502020204030204" pitchFamily="34" charset="0"/>
                <a:cs typeface="Times New Roman" panose="02020603050405020304" pitchFamily="18" charset="0"/>
              </a:rPr>
              <a:t>Väärinfo</a:t>
            </a:r>
            <a:r>
              <a:rPr lang="et-EE" sz="1100">
                <a:effectLst/>
                <a:latin typeface="Calibri" panose="020F0502020204030204" pitchFamily="34" charset="0"/>
                <a:ea typeface="Calibri" panose="020F0502020204030204" pitchFamily="34" charset="0"/>
                <a:cs typeface="Times New Roman" panose="02020603050405020304" pitchFamily="18" charset="0"/>
              </a:rPr>
              <a:t>: vale või eksitav info, mida jagavad inimesed, kes seda usuvad ja kellel puudub soov kahju tekitada. Sageli üritavad nad lihtsalt aidata. Näide: Onu postitab Facebooki artikli vähktõbe ennetava küüslaugu kohta, sest ta peab seda kasulikuks ja ta ise ei pea seda valeks.</a:t>
            </a:r>
          </a:p>
          <a:p>
            <a:pPr marL="342900" lvl="0" indent="-342900">
              <a:lnSpc>
                <a:spcPct val="107000"/>
              </a:lnSpc>
              <a:spcAft>
                <a:spcPts val="800"/>
              </a:spcAft>
              <a:buFont typeface="Symbol" panose="05050102010706020507" pitchFamily="18" charset="2"/>
              <a:buChar char=""/>
            </a:pPr>
            <a:r>
              <a:rPr lang="et-EE" sz="1100" b="1">
                <a:effectLst/>
                <a:latin typeface="Calibri" panose="020F0502020204030204" pitchFamily="34" charset="0"/>
                <a:ea typeface="Calibri" panose="020F0502020204030204" pitchFamily="34" charset="0"/>
                <a:cs typeface="Times New Roman" panose="02020603050405020304" pitchFamily="18" charset="0"/>
              </a:rPr>
              <a:t>Desinformatsioon</a:t>
            </a:r>
            <a:r>
              <a:rPr lang="et-EE" sz="1100">
                <a:effectLst/>
                <a:latin typeface="Calibri" panose="020F0502020204030204" pitchFamily="34" charset="0"/>
                <a:ea typeface="Calibri" panose="020F0502020204030204" pitchFamily="34" charset="0"/>
                <a:cs typeface="Times New Roman" panose="02020603050405020304" pitchFamily="18" charset="0"/>
              </a:rPr>
              <a:t>: </a:t>
            </a:r>
            <a:r>
              <a:rPr lang="et-EE"/>
              <a:t>valeinfo, mis luuakse ja mida jagatakse inimeste petmiseks või poliitilise või majandusliku eesmärgi saavutamiseks ning mis võib põhjustada avalikku kahju.</a:t>
            </a:r>
            <a:r>
              <a:rPr lang="et-EE" sz="1100">
                <a:effectLst/>
                <a:latin typeface="Calibri" panose="020F0502020204030204" pitchFamily="34" charset="0"/>
                <a:ea typeface="Calibri" panose="020F0502020204030204" pitchFamily="34" charset="0"/>
                <a:cs typeface="Times New Roman" panose="02020603050405020304" pitchFamily="18" charset="0"/>
              </a:rPr>
              <a:t> Näide: ühiskonna lõhestamiseks loodud sotsiaalmeedia postitus, mis sisaldab libalugusid rändajate kohta, kes panevad toime kuritegusid Euroopas.</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a:effectLst/>
                <a:latin typeface="Calibri" panose="020F0502020204030204" pitchFamily="34" charset="0"/>
                <a:ea typeface="Calibri" panose="020F0502020204030204" pitchFamily="34" charset="0"/>
                <a:cs typeface="Times New Roman" panose="02020603050405020304" pitchFamily="18" charset="0"/>
              </a:rPr>
              <a:t>*Märkus* – sellel slaidil on animatsioonid.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a:effectLst/>
                <a:latin typeface="Calibri" panose="020F0502020204030204" pitchFamily="34" charset="0"/>
                <a:ea typeface="Calibri" panose="020F0502020204030204" pitchFamily="34" charset="0"/>
                <a:cs typeface="Times New Roman" panose="02020603050405020304" pitchFamily="18" charset="0"/>
              </a:rPr>
              <a:t>Huumorit on lihtne pidada päris uudiseks, kui sa ei ole hoolikas.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a:solidFill>
                  <a:schemeClr val="bg1"/>
                </a:solidFill>
              </a:rPr>
              <a:t>Fotot paavstist sulemantlis näidati esimest korda 2023. aasta märtsis Facebooki rühmas AI Art </a:t>
            </a:r>
            <a:r>
              <a:rPr lang="et-EE" err="1">
                <a:solidFill>
                  <a:schemeClr val="bg1"/>
                </a:solidFill>
              </a:rPr>
              <a:t>Universe</a:t>
            </a:r>
            <a:r>
              <a:rPr lang="et-EE">
                <a:solidFill>
                  <a:schemeClr val="bg1"/>
                </a:solidFill>
              </a:rPr>
              <a:t> ja see levis kulutulena. </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err="1">
                <a:effectLst/>
                <a:latin typeface="Calibri" panose="020F0502020204030204" pitchFamily="34" charset="0"/>
                <a:ea typeface="Calibri" panose="020F0502020204030204" pitchFamily="34" charset="0"/>
                <a:cs typeface="Times New Roman" panose="02020603050405020304" pitchFamily="18" charset="0"/>
              </a:rPr>
              <a:t>https</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www.buzzfeednews.com</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article</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chrisstokelwalker</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pope</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puffy</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jacket</a:t>
            </a:r>
            <a:r>
              <a:rPr lang="et-EE" sz="1200">
                <a:effectLst/>
                <a:latin typeface="Calibri" panose="020F0502020204030204" pitchFamily="34" charset="0"/>
                <a:ea typeface="Calibri" panose="020F0502020204030204" pitchFamily="34" charset="0"/>
                <a:cs typeface="Times New Roman" panose="02020603050405020304" pitchFamily="18" charset="0"/>
              </a:rPr>
              <a:t>-ai-</a:t>
            </a:r>
            <a:r>
              <a:rPr lang="et-EE" sz="1200" err="1">
                <a:effectLst/>
                <a:latin typeface="Calibri" panose="020F0502020204030204" pitchFamily="34" charset="0"/>
                <a:ea typeface="Calibri" panose="020F0502020204030204" pitchFamily="34" charset="0"/>
                <a:cs typeface="Times New Roman" panose="02020603050405020304" pitchFamily="18" charset="0"/>
              </a:rPr>
              <a:t>midjourney</a:t>
            </a:r>
            <a:r>
              <a:rPr lang="et-EE" sz="1200">
                <a:effectLst/>
                <a:latin typeface="Calibri" panose="020F0502020204030204" pitchFamily="34" charset="0"/>
                <a:ea typeface="Calibri" panose="020F0502020204030204" pitchFamily="34" charset="0"/>
                <a:cs typeface="Times New Roman" panose="02020603050405020304" pitchFamily="18" charset="0"/>
              </a:rPr>
              <a:t>-image-</a:t>
            </a:r>
            <a:r>
              <a:rPr lang="et-EE" sz="1200" err="1">
                <a:effectLst/>
                <a:latin typeface="Calibri" panose="020F0502020204030204" pitchFamily="34" charset="0"/>
                <a:ea typeface="Calibri" panose="020F0502020204030204" pitchFamily="34" charset="0"/>
                <a:cs typeface="Times New Roman" panose="02020603050405020304" pitchFamily="18" charset="0"/>
              </a:rPr>
              <a:t>creator</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interview</a:t>
            </a:r>
            <a:endParaRPr lang="et-E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a:effectLst/>
                <a:latin typeface="Calibri" panose="020F0502020204030204" pitchFamily="34" charset="0"/>
                <a:ea typeface="Calibri" panose="020F0502020204030204" pitchFamily="34" charset="0"/>
                <a:cs typeface="Times New Roman" panose="02020603050405020304" pitchFamily="18" charset="0"/>
              </a:rPr>
              <a:t>Rohkem tehisintellekti abil loodud pilte paavst </a:t>
            </a:r>
            <a:r>
              <a:rPr lang="et-EE" sz="1200" err="1">
                <a:effectLst/>
                <a:latin typeface="Calibri" panose="020F0502020204030204" pitchFamily="34" charset="0"/>
                <a:ea typeface="Calibri" panose="020F0502020204030204" pitchFamily="34" charset="0"/>
                <a:cs typeface="Times New Roman" panose="02020603050405020304" pitchFamily="18" charset="0"/>
              </a:rPr>
              <a:t>Franciscusest</a:t>
            </a:r>
            <a:r>
              <a:rPr lang="et-EE" sz="1200">
                <a:effectLst/>
                <a:latin typeface="Calibri" panose="020F0502020204030204" pitchFamily="34" charset="0"/>
                <a:ea typeface="Calibri" panose="020F0502020204030204" pitchFamily="34" charset="0"/>
                <a:cs typeface="Times New Roman" panose="02020603050405020304" pitchFamily="18" charset="0"/>
              </a:rPr>
              <a:t> leiad siit: </a:t>
            </a:r>
            <a:r>
              <a:rPr lang="et-EE" sz="1200" err="1">
                <a:effectLst/>
                <a:latin typeface="Calibri" panose="020F0502020204030204" pitchFamily="34" charset="0"/>
                <a:ea typeface="Calibri" panose="020F0502020204030204" pitchFamily="34" charset="0"/>
                <a:cs typeface="Times New Roman" panose="02020603050405020304" pitchFamily="18" charset="0"/>
              </a:rPr>
              <a:t>https</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www.nytimes.com</a:t>
            </a:r>
            <a:r>
              <a:rPr lang="et-EE" sz="1200">
                <a:effectLst/>
                <a:latin typeface="Calibri" panose="020F0502020204030204" pitchFamily="34" charset="0"/>
                <a:ea typeface="Calibri" panose="020F0502020204030204" pitchFamily="34" charset="0"/>
                <a:cs typeface="Times New Roman" panose="02020603050405020304" pitchFamily="18" charset="0"/>
              </a:rPr>
              <a:t>/2023/04/08/</a:t>
            </a:r>
            <a:r>
              <a:rPr lang="et-EE" sz="120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200">
                <a:effectLst/>
                <a:latin typeface="Calibri" panose="020F0502020204030204" pitchFamily="34" charset="0"/>
                <a:ea typeface="Calibri" panose="020F0502020204030204" pitchFamily="34" charset="0"/>
                <a:cs typeface="Times New Roman" panose="02020603050405020304" pitchFamily="18" charset="0"/>
              </a:rPr>
              <a:t>/ai-</a:t>
            </a:r>
            <a:r>
              <a:rPr lang="et-EE" sz="1200" err="1">
                <a:effectLst/>
                <a:latin typeface="Calibri" panose="020F0502020204030204" pitchFamily="34" charset="0"/>
                <a:ea typeface="Calibri" panose="020F0502020204030204" pitchFamily="34" charset="0"/>
                <a:cs typeface="Times New Roman" panose="02020603050405020304" pitchFamily="18" charset="0"/>
              </a:rPr>
              <a:t>photos</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pope-francis.html</a:t>
            </a:r>
            <a:r>
              <a:rPr lang="et-EE" sz="12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a:effectLst/>
                <a:latin typeface="Calibri" panose="020F0502020204030204" pitchFamily="34" charset="0"/>
                <a:ea typeface="Calibri" panose="020F0502020204030204" pitchFamily="34" charset="0"/>
                <a:cs typeface="Times New Roman" panose="02020603050405020304" pitchFamily="18" charset="0"/>
              </a:rPr>
              <a:t>Teine foto paavstist</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err="1">
                <a:effectLst/>
                <a:latin typeface="Calibri" panose="020F0502020204030204" pitchFamily="34" charset="0"/>
                <a:ea typeface="Calibri" panose="020F0502020204030204" pitchFamily="34" charset="0"/>
                <a:cs typeface="Times New Roman" panose="02020603050405020304" pitchFamily="18" charset="0"/>
              </a:rPr>
              <a:t>https</a:t>
            </a:r>
            <a:r>
              <a:rPr lang="et-EE" sz="1200">
                <a:effectLst/>
                <a:latin typeface="Calibri" panose="020F0502020204030204" pitchFamily="34" charset="0"/>
                <a:ea typeface="Calibri" panose="020F0502020204030204" pitchFamily="34" charset="0"/>
                <a:cs typeface="Times New Roman" panose="02020603050405020304" pitchFamily="18" charset="0"/>
              </a:rPr>
              <a:t>://</a:t>
            </a:r>
            <a:r>
              <a:rPr lang="et-EE" sz="1200" err="1">
                <a:effectLst/>
                <a:latin typeface="Calibri" panose="020F0502020204030204" pitchFamily="34" charset="0"/>
                <a:ea typeface="Calibri" panose="020F0502020204030204" pitchFamily="34" charset="0"/>
                <a:cs typeface="Times New Roman" panose="02020603050405020304" pitchFamily="18" charset="0"/>
              </a:rPr>
              <a:t>www.pillarcatholic.com</a:t>
            </a:r>
            <a:r>
              <a:rPr lang="et-EE" sz="1200">
                <a:effectLst/>
                <a:latin typeface="Calibri" panose="020F0502020204030204" pitchFamily="34" charset="0"/>
                <a:ea typeface="Calibri" panose="020F0502020204030204" pitchFamily="34" charset="0"/>
                <a:cs typeface="Times New Roman" panose="02020603050405020304" pitchFamily="18" charset="0"/>
              </a:rPr>
              <a:t>/p/</a:t>
            </a:r>
            <a:r>
              <a:rPr lang="et-EE" sz="1200" err="1">
                <a:effectLst/>
                <a:latin typeface="Calibri" panose="020F0502020204030204" pitchFamily="34" charset="0"/>
                <a:ea typeface="Calibri" panose="020F0502020204030204" pitchFamily="34" charset="0"/>
                <a:cs typeface="Times New Roman" panose="02020603050405020304" pitchFamily="18" charset="0"/>
              </a:rPr>
              <a:t>why-is-pope-francis-embracing-the</a:t>
            </a:r>
            <a:endParaRPr lang="et-E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a:effectLst/>
                <a:latin typeface="Calibri" panose="020F0502020204030204" pitchFamily="34" charset="0"/>
                <a:ea typeface="Calibri" panose="020F0502020204030204" pitchFamily="34" charset="0"/>
                <a:cs typeface="Times New Roman" panose="02020603050405020304" pitchFamily="18" charset="0"/>
              </a:rPr>
              <a:t>*Märkus* – sellel slaidil on animatsioonid.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b="0" i="0">
                <a:solidFill>
                  <a:srgbClr val="FF0000"/>
                </a:solidFill>
                <a:effectLst/>
                <a:latin typeface="+mn-lt"/>
                <a:ea typeface="+mn-ea"/>
                <a:cs typeface="+mn-cs"/>
              </a:rPr>
              <a:t>Sageli levitatakse valeinfot, sest inimesed tõesti usuvad seda ja soovivad jagada sõpradelt või pereliikmetelt õpitut. Sellisel juhul nimetame seda väärinfoks.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et-EE" sz="1200" b="0" i="0">
                <a:effectLst/>
                <a:latin typeface="+mn-lt"/>
                <a:ea typeface="+mn-ea"/>
                <a:cs typeface="+mn-cs"/>
              </a:rPr>
              <a:t>COVID-19 pandeemia ajal levis sotsiaalmeedias palju eksitavat infot. </a:t>
            </a:r>
            <a:r>
              <a:rPr lang="et-EE"/>
              <a:t>Näiteks väitsid paljud, et </a:t>
            </a:r>
            <a:r>
              <a:rPr lang="et-EE" err="1"/>
              <a:t>5G</a:t>
            </a:r>
            <a:r>
              <a:rPr lang="et-EE"/>
              <a:t>-tehnoloogia ja koroonaviiruse leviku vahel on seos (selle kohta saad lähemalt lugeda siit: </a:t>
            </a:r>
            <a:r>
              <a:rPr lang="et-EE" err="1">
                <a:hlinkClick r:id="rId3"/>
              </a:rPr>
              <a:t>https</a:t>
            </a:r>
            <a:r>
              <a:rPr lang="et-EE">
                <a:hlinkClick r:id="rId3"/>
              </a:rPr>
              <a:t>://</a:t>
            </a:r>
            <a:r>
              <a:rPr lang="et-EE" err="1">
                <a:hlinkClick r:id="rId3"/>
              </a:rPr>
              <a:t>www.euronews.com</a:t>
            </a:r>
            <a:r>
              <a:rPr lang="et-EE">
                <a:hlinkClick r:id="rId3"/>
              </a:rPr>
              <a:t>/2020/05/15/what-is-the-truth-behind-the-5g-coronavirus-conspiracy-theory-culture-clash</a:t>
            </a:r>
            <a:r>
              <a:rPr lang="et-EE"/>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et-EE" sz="1200" b="0" i="0">
                <a:effectLst/>
                <a:latin typeface="+mn-lt"/>
                <a:ea typeface="+mn-ea"/>
                <a:cs typeface="+mn-cs"/>
              </a:rPr>
              <a:t>See teooria põhjustas reaalset kahju:</a:t>
            </a:r>
          </a:p>
          <a:p>
            <a:pPr marL="171450" indent="-171450">
              <a:buFontTx/>
              <a:buChar char="-"/>
            </a:pPr>
            <a:r>
              <a:rPr lang="et-EE" baseline="0"/>
              <a:t>mitmel pool Euroopas panid süütajad põlema mobiilsidemaste;</a:t>
            </a:r>
          </a:p>
          <a:p>
            <a:pPr marL="171450" indent="-171450">
              <a:buFontTx/>
              <a:buChar char="-"/>
            </a:pPr>
            <a:r>
              <a:rPr lang="et-EE" baseline="0"/>
              <a:t>telekommunikatsioonivõrgud kukkusid kokku, sest paljud hävitatud ja vandaalide ohvriks langenud mastid olid suunatud </a:t>
            </a:r>
            <a:r>
              <a:rPr lang="et-EE" baseline="0" err="1"/>
              <a:t>3G</a:t>
            </a:r>
            <a:r>
              <a:rPr lang="et-EE" baseline="0"/>
              <a:t>- ja </a:t>
            </a:r>
            <a:r>
              <a:rPr lang="et-EE" baseline="0" err="1"/>
              <a:t>4G</a:t>
            </a:r>
            <a:r>
              <a:rPr lang="et-EE" baseline="0"/>
              <a:t>-teenusele, millest üldsus sõltub (nt kiirabi kutsumiseks jne);</a:t>
            </a:r>
          </a:p>
          <a:p>
            <a:pPr marL="171450" indent="-171450">
              <a:buFontTx/>
              <a:buChar char="-"/>
            </a:pPr>
            <a:r>
              <a:rPr lang="et-EE" sz="1200" b="0" i="0">
                <a:solidFill>
                  <a:schemeClr val="tx1"/>
                </a:solidFill>
                <a:effectLst/>
                <a:latin typeface="+mn-lt"/>
                <a:ea typeface="+mn-ea"/>
                <a:cs typeface="+mn-cs"/>
              </a:rPr>
              <a:t>telekommunikatsioonitöötajaid ahistati ja rünnati tänaval </a:t>
            </a:r>
            <a:r>
              <a:rPr lang="et-EE" sz="1200" b="0" i="0" err="1">
                <a:solidFill>
                  <a:schemeClr val="tx1"/>
                </a:solidFill>
                <a:effectLst/>
                <a:latin typeface="+mn-lt"/>
                <a:ea typeface="+mn-ea"/>
                <a:cs typeface="+mn-cs"/>
              </a:rPr>
              <a:t>5G</a:t>
            </a:r>
            <a:r>
              <a:rPr lang="et-EE" sz="1200" b="0" i="0">
                <a:solidFill>
                  <a:schemeClr val="tx1"/>
                </a:solidFill>
                <a:effectLst/>
                <a:latin typeface="+mn-lt"/>
                <a:ea typeface="+mn-ea"/>
                <a:cs typeface="+mn-cs"/>
              </a:rPr>
              <a:t> kiudoptilise kaabli või mis tahes muu telekommunikatsioonitaristu paigaldamise pärast.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a:solidFill>
                  <a:schemeClr val="bg1"/>
                </a:solidFill>
              </a:rPr>
              <a:t>[See vandenõuteooria, mis seob </a:t>
            </a:r>
            <a:r>
              <a:rPr lang="et-EE" err="1">
                <a:solidFill>
                  <a:schemeClr val="bg1"/>
                </a:solidFill>
              </a:rPr>
              <a:t>5G</a:t>
            </a:r>
            <a:r>
              <a:rPr lang="et-EE">
                <a:solidFill>
                  <a:schemeClr val="bg1"/>
                </a:solidFill>
              </a:rPr>
              <a:t> mastide paigaldamise COVID-19 puhanguga, tekkis Prantsusmaal 2020. aasta jaanuaris ja levis kiiresti teistesse riikidesse.]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t-EE" sz="1800">
                <a:effectLst/>
                <a:latin typeface="Calibri" panose="020F0502020204030204" pitchFamily="34" charset="0"/>
                <a:ea typeface="Calibri" panose="020F0502020204030204" pitchFamily="34" charset="0"/>
                <a:cs typeface="Times New Roman" panose="02020603050405020304" pitchFamily="18" charset="0"/>
              </a:rPr>
              <a:t>*Märkus* – sellel slaidil on animatsioonid.</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 See on desinformatsiooni näide – naine väidab end olevat kohaliku, kes kogeb venevastast diskrimineerimist, et petta inimesi ja edendada Venemaa poliitilisi eesmärke.</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 Ta esitles end kõigis neis rollides ühe aasta jooksul.</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 Tavainimesed ei pruugi täpselt kinni pidada sõnumist, mida selle propaganda taga olevad inimesed soovivad edastada, nii et nad kasutavad professionaalseid näitlejaid mitmesuguste emotsionaalselt liigutavate tegelaste kujutamiseks. Eesmärk on toota venemeelset ja Ukraina-vastast meeleolu.</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Allikas:</a:t>
            </a:r>
            <a:r>
              <a:rPr lang="et-EE" sz="1200">
                <a:effectLst/>
                <a:latin typeface="Calibri" panose="020F0502020204030204" pitchFamily="34" charset="0"/>
                <a:ea typeface="Calibri" panose="020F0502020204030204" pitchFamily="34" charset="0"/>
                <a:cs typeface="Times New Roman" panose="02020603050405020304" pitchFamily="18" charset="0"/>
              </a:rPr>
              <a:t> </a:t>
            </a:r>
            <a:r>
              <a:rPr lang="et-EE" sz="1800">
                <a:hlinkClick r:id="rId3"/>
              </a:rPr>
              <a:t>Venemaa desinformatsiooni mustrid: samad isikud, eri rollid | </a:t>
            </a:r>
            <a:r>
              <a:rPr lang="et-EE" sz="1800" err="1">
                <a:hlinkClick r:id="rId3"/>
              </a:rPr>
              <a:t>StopFake</a:t>
            </a:r>
            <a:r>
              <a:rPr lang="et-EE" sz="1800"/>
              <a:t>. Link: </a:t>
            </a:r>
            <a:r>
              <a:rPr lang="et-EE" sz="1800" err="1">
                <a:effectLst/>
                <a:latin typeface="Calibri" panose="020F0502020204030204" pitchFamily="34" charset="0"/>
                <a:ea typeface="Calibri" panose="020F0502020204030204" pitchFamily="34" charset="0"/>
                <a:cs typeface="Times New Roman" panose="02020603050405020304" pitchFamily="18" charset="0"/>
              </a:rPr>
              <a:t>https</a:t>
            </a:r>
            <a:r>
              <a:rPr lang="et-EE" sz="1800">
                <a:effectLst/>
                <a:latin typeface="Calibri" panose="020F0502020204030204" pitchFamily="34" charset="0"/>
                <a:ea typeface="Calibri" panose="020F0502020204030204" pitchFamily="34" charset="0"/>
                <a:cs typeface="Times New Roman" panose="02020603050405020304" pitchFamily="18" charset="0"/>
              </a:rPr>
              <a:t>://</a:t>
            </a:r>
            <a:r>
              <a:rPr lang="et-EE" sz="1800" err="1">
                <a:effectLst/>
                <a:latin typeface="Calibri" panose="020F0502020204030204" pitchFamily="34" charset="0"/>
                <a:ea typeface="Calibri" panose="020F0502020204030204" pitchFamily="34" charset="0"/>
                <a:cs typeface="Times New Roman" panose="02020603050405020304" pitchFamily="18" charset="0"/>
              </a:rPr>
              <a:t>www.stopfake.org</a:t>
            </a:r>
            <a:r>
              <a:rPr lang="et-EE" sz="1800">
                <a:effectLst/>
                <a:latin typeface="Calibri" panose="020F0502020204030204" pitchFamily="34" charset="0"/>
                <a:ea typeface="Calibri" panose="020F0502020204030204" pitchFamily="34" charset="0"/>
                <a:cs typeface="Times New Roman" panose="02020603050405020304" pitchFamily="18" charset="0"/>
              </a:rPr>
              <a:t>/</a:t>
            </a:r>
            <a:r>
              <a:rPr lang="et-EE" sz="1800" err="1">
                <a:effectLst/>
                <a:latin typeface="Calibri" panose="020F0502020204030204" pitchFamily="34" charset="0"/>
                <a:ea typeface="Calibri" panose="020F0502020204030204" pitchFamily="34" charset="0"/>
                <a:cs typeface="Times New Roman" panose="02020603050405020304" pitchFamily="18" charset="0"/>
              </a:rPr>
              <a:t>en</a:t>
            </a:r>
            <a:r>
              <a:rPr lang="et-EE" sz="1800">
                <a:effectLst/>
                <a:latin typeface="Calibri" panose="020F0502020204030204" pitchFamily="34" charset="0"/>
                <a:ea typeface="Calibri" panose="020F0502020204030204" pitchFamily="34" charset="0"/>
                <a:cs typeface="Times New Roman" panose="02020603050405020304" pitchFamily="18" charset="0"/>
              </a:rPr>
              <a:t>/</a:t>
            </a:r>
            <a:r>
              <a:rPr lang="et-EE" sz="1800" err="1">
                <a:effectLst/>
                <a:latin typeface="Calibri" panose="020F0502020204030204" pitchFamily="34" charset="0"/>
                <a:ea typeface="Calibri" panose="020F0502020204030204" pitchFamily="34" charset="0"/>
                <a:cs typeface="Times New Roman" panose="02020603050405020304" pitchFamily="18" charset="0"/>
              </a:rPr>
              <a:t>russian-disinfo-patterns-same-actors-different-sets</a:t>
            </a:r>
            <a:r>
              <a:rPr lang="et-EE" sz="18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t-EE" sz="1800">
                <a:effectLst/>
                <a:latin typeface="Calibri" panose="020F0502020204030204" pitchFamily="34" charset="0"/>
                <a:ea typeface="Calibri" panose="020F0502020204030204" pitchFamily="34" charset="0"/>
                <a:cs typeface="Times New Roman" panose="02020603050405020304" pitchFamily="18" charset="0"/>
              </a:rPr>
              <a:t>Esimene pilt &gt; video: (</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youtu.be</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9jnq3MRLsEU?feature</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et-EE" sz="1800"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shared&amp;t</a:t>
            </a:r>
            <a:r>
              <a:rPr lang="et-EE"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=171</a:t>
            </a:r>
            <a:r>
              <a:rPr lang="et-EE" sz="1800">
                <a:effectLst/>
                <a:latin typeface="Calibri" panose="020F0502020204030204" pitchFamily="34" charset="0"/>
                <a:ea typeface="Calibri" panose="020F0502020204030204" pitchFamily="34" charset="0"/>
                <a:cs typeface="Times New Roman" panose="02020603050405020304" pitchFamily="18" charset="0"/>
              </a:rPr>
              <a:t>)</a:t>
            </a:r>
            <a:br>
              <a:rPr lang="et-EE" sz="1800">
                <a:effectLst/>
                <a:latin typeface="Calibri" panose="020F0502020204030204" pitchFamily="34" charset="0"/>
                <a:ea typeface="Calibri" panose="020F0502020204030204" pitchFamily="34" charset="0"/>
                <a:cs typeface="Times New Roman" panose="02020603050405020304" pitchFamily="18" charset="0"/>
              </a:rPr>
            </a:br>
            <a:r>
              <a:rPr lang="et-EE" sz="1800">
                <a:effectLst/>
                <a:latin typeface="Calibri" panose="020F0502020204030204" pitchFamily="34" charset="0"/>
                <a:ea typeface="Calibri" panose="020F0502020204030204" pitchFamily="34" charset="0"/>
                <a:cs typeface="Times New Roman" panose="02020603050405020304" pitchFamily="18" charset="0"/>
              </a:rPr>
              <a:t>Kestus:  40 sekundit (alates 2 min 51 sek kuni 3 min 31 sek)</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Transkriptsioon (tõlgitud):</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a:t>
            </a:r>
            <a:br>
              <a:rPr lang="et-EE" sz="1800">
                <a:effectLst/>
                <a:latin typeface="Calibri" panose="020F0502020204030204" pitchFamily="34" charset="0"/>
                <a:ea typeface="Calibri" panose="020F0502020204030204" pitchFamily="34" charset="0"/>
                <a:cs typeface="Times New Roman" panose="02020603050405020304" pitchFamily="18" charset="0"/>
              </a:rPr>
            </a:br>
            <a:r>
              <a:rPr lang="et-EE" sz="1800">
                <a:effectLst/>
                <a:latin typeface="Calibri" panose="020F0502020204030204" pitchFamily="34" charset="0"/>
                <a:ea typeface="Calibri" panose="020F0502020204030204" pitchFamily="34" charset="0"/>
                <a:cs typeface="Times New Roman" panose="02020603050405020304" pitchFamily="18" charset="0"/>
              </a:rPr>
              <a:t>(Võetud Krimmi telejaama uudisest, mis käsitleb avalikku meeleavaldust 3. märtsil 2014. aastal </a:t>
            </a:r>
            <a:r>
              <a:rPr lang="et-EE" sz="1800" err="1">
                <a:effectLst/>
                <a:latin typeface="Calibri" panose="020F0502020204030204" pitchFamily="34" charset="0"/>
                <a:ea typeface="Calibri" panose="020F0502020204030204" pitchFamily="34" charset="0"/>
                <a:cs typeface="Times New Roman" panose="02020603050405020304" pitchFamily="18" charset="0"/>
              </a:rPr>
              <a:t>Sevastopolis</a:t>
            </a:r>
            <a:r>
              <a:rPr lang="et-EE" sz="1800">
                <a:effectLst/>
                <a:latin typeface="Calibri" panose="020F0502020204030204" pitchFamily="34" charset="0"/>
                <a:ea typeface="Calibri" panose="020F0502020204030204" pitchFamily="34" charset="0"/>
                <a:cs typeface="Times New Roman" panose="02020603050405020304" pitchFamily="18" charset="0"/>
              </a:rPr>
              <a:t>, Krimmis. Naine nimetab end Mariaks ja väidab, et ta on pärit Odessast)</a:t>
            </a:r>
          </a:p>
          <a:p>
            <a:pPr>
              <a:lnSpc>
                <a:spcPct val="107000"/>
              </a:lnSpc>
              <a:spcAft>
                <a:spcPts val="800"/>
              </a:spcAft>
            </a:pPr>
            <a:br>
              <a:rPr lang="et-EE" sz="1800">
                <a:effectLst/>
                <a:latin typeface="Calibri" panose="020F0502020204030204" pitchFamily="34" charset="0"/>
                <a:ea typeface="Calibri" panose="020F0502020204030204" pitchFamily="34" charset="0"/>
                <a:cs typeface="Times New Roman" panose="02020603050405020304" pitchFamily="18" charset="0"/>
              </a:rPr>
            </a:br>
            <a:r>
              <a:rPr lang="et-EE" sz="1800">
                <a:effectLst/>
                <a:latin typeface="Calibri" panose="020F0502020204030204" pitchFamily="34" charset="0"/>
                <a:ea typeface="Calibri" panose="020F0502020204030204" pitchFamily="34" charset="0"/>
                <a:cs typeface="Times New Roman" panose="02020603050405020304" pitchFamily="18" charset="0"/>
              </a:rPr>
              <a:t>Kooliõpetajad helistavad ja paluvad kaitset. Minu lapsed õpivad vene koolis ja ma olen lastevanemate nõukogu liige.</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Kui ma lähen kooli, siis lapsed küsivad: „Kas meid pannakse nüüd ka vene keele õppimise ja vene keeles rääkimise eest vangi?“</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Teieni jõudmiseks pidime oma mobiiltelefonid välja lülitama ja võtma välja akud.</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Alanud on tohutu tagakiusamine – see on tõeliselt kohutav.</a:t>
            </a:r>
          </a:p>
          <a:p>
            <a:pPr>
              <a:lnSpc>
                <a:spcPct val="107000"/>
              </a:lnSpc>
              <a:spcAft>
                <a:spcPts val="800"/>
              </a:spcAft>
            </a:pPr>
            <a:r>
              <a:rPr lang="et-EE" sz="180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40118" y="2933700"/>
            <a:ext cx="7284644" cy="830997"/>
          </a:xfrm>
          <a:prstGeom prst="rect">
            <a:avLst/>
          </a:prstGeom>
        </p:spPr>
        <p:txBody>
          <a:bodyPr wrap="square">
            <a:spAutoFit/>
          </a:bodyPr>
          <a:lstStyle/>
          <a:p>
            <a:pPr lvl="0" algn="ctr" defTabSz="457200">
              <a:defRPr/>
            </a:pPr>
            <a:r>
              <a:rPr lang="et-EE" sz="4800" b="1">
                <a:solidFill>
                  <a:srgbClr val="FFEC00"/>
                </a:solidFill>
                <a:latin typeface="Arial" panose="020B0604020202020204" pitchFamily="34" charset="0"/>
                <a:ea typeface="Verdana" panose="020B0604030504040204" pitchFamily="34" charset="0"/>
                <a:cs typeface="Arial" panose="020B0604020202020204" pitchFamily="34" charset="0"/>
              </a:rPr>
              <a:t>desinformatsiooni</a:t>
            </a:r>
            <a:endParaRPr lang="en-LU" sz="4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322867" y="2020902"/>
            <a:ext cx="6458256" cy="707886"/>
          </a:xfrm>
          <a:prstGeom prst="rect">
            <a:avLst/>
          </a:prstGeom>
        </p:spPr>
        <p:txBody>
          <a:bodyPr wrap="square">
            <a:spAutoFit/>
          </a:bodyPr>
          <a:lstStyle/>
          <a:p>
            <a:pPr algn="ctr">
              <a:defRPr/>
            </a:pPr>
            <a:r>
              <a:rPr lang="et-EE" sz="4000">
                <a:solidFill>
                  <a:schemeClr val="bg1"/>
                </a:solidFill>
                <a:latin typeface="Arial" panose="020B0604020202020204" pitchFamily="34" charset="0"/>
                <a:ea typeface="Verdana" panose="020B0604030504040204" pitchFamily="34" charset="0"/>
                <a:cs typeface="Arial" panose="020B0604020202020204" pitchFamily="34" charset="0"/>
              </a:rPr>
              <a:t>Kuidas avastada</a:t>
            </a:r>
            <a:endParaRPr lang="en-LU" sz="40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
        <p:nvSpPr>
          <p:cNvPr id="11" name="Rettangolo 11">
            <a:extLst>
              <a:ext uri="{FF2B5EF4-FFF2-40B4-BE49-F238E27FC236}">
                <a16:creationId xmlns:a16="http://schemas.microsoft.com/office/drawing/2014/main" id="{18C1E133-2581-6701-1111-D417259A4117}"/>
              </a:ext>
            </a:extLst>
          </p:cNvPr>
          <p:cNvSpPr>
            <a:spLocks noChangeAspect="1"/>
          </p:cNvSpPr>
          <p:nvPr userDrawn="1"/>
        </p:nvSpPr>
        <p:spPr>
          <a:xfrm>
            <a:off x="4530131" y="4062532"/>
            <a:ext cx="6458256" cy="707886"/>
          </a:xfrm>
          <a:prstGeom prst="rect">
            <a:avLst/>
          </a:prstGeom>
        </p:spPr>
        <p:txBody>
          <a:bodyPr wrap="square">
            <a:spAutoFit/>
          </a:bodyPr>
          <a:lstStyle/>
          <a:p>
            <a:pPr algn="ctr">
              <a:defRPr/>
            </a:pPr>
            <a:r>
              <a:rPr lang="et-EE" sz="4000">
                <a:solidFill>
                  <a:schemeClr val="bg1"/>
                </a:solidFill>
                <a:latin typeface="Arial" panose="020B0604020202020204" pitchFamily="34" charset="0"/>
                <a:ea typeface="Verdana" panose="020B0604030504040204" pitchFamily="34" charset="0"/>
                <a:cs typeface="Arial" panose="020B0604020202020204" pitchFamily="34" charset="0"/>
              </a:rPr>
              <a:t>ja selle vastu võidelda</a:t>
            </a:r>
            <a:endParaRPr lang="en-LU" sz="40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www.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et-EE" sz="2400">
                <a:latin typeface="Arial"/>
                <a:ea typeface="Verdana"/>
                <a:cs typeface="Arial"/>
              </a:rPr>
              <a:t>2. osa.</a:t>
            </a:r>
            <a:r>
              <a:rPr lang="et-EE">
                <a:latin typeface="Arial"/>
                <a:ea typeface="Verdana"/>
                <a:cs typeface="Arial"/>
              </a:rPr>
              <a:t> Kuidas desinformatsioon toimib?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t-EE" sz="1600" i="1">
                <a:latin typeface="Arial" panose="020B0604020202020204" pitchFamily="34" charset="0"/>
                <a:ea typeface="Verdana" panose="020B0604030504040204" pitchFamily="34" charset="0"/>
                <a:cs typeface="Arial" panose="020B0604020202020204" pitchFamily="34" charset="0"/>
              </a:rPr>
              <a:t>Ma ei tea enam, keda ma saan usaldada!</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et-EE" sz="2000" b="1">
                <a:solidFill>
                  <a:srgbClr val="FFEC00"/>
                </a:solidFill>
                <a:effectLst/>
                <a:latin typeface="Arial" panose="020B0604020202020204" pitchFamily="34" charset="0"/>
                <a:ea typeface="Verdana" panose="020B0604030504040204" pitchFamily="34" charset="0"/>
                <a:cs typeface="Arial" panose="020B0604020202020204" pitchFamily="34" charset="0"/>
              </a:rPr>
              <a:t>Aga mida te ise teete („</a:t>
            </a:r>
            <a:r>
              <a:rPr lang="et-EE" sz="2000" b="1" i="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whataboutism</a:t>
            </a:r>
            <a:r>
              <a:rPr lang="et-EE" sz="2000" b="1">
                <a:solidFill>
                  <a:srgbClr val="FFEC00"/>
                </a:solidFill>
                <a:effectLst/>
                <a:latin typeface="Arial" panose="020B0604020202020204" pitchFamily="34" charset="0"/>
                <a:ea typeface="Verdana" panose="020B0604030504040204" pitchFamily="34" charset="0"/>
                <a:cs typeface="Arial" panose="020B0604020202020204" pitchFamily="34" charset="0"/>
              </a:rPr>
              <a:t>“)</a:t>
            </a:r>
            <a:br>
              <a:rPr lang="et-EE"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t-EE">
                <a:solidFill>
                  <a:schemeClr val="bg1"/>
                </a:solidFill>
                <a:effectLst/>
                <a:latin typeface="Arial" panose="020B0604020202020204" pitchFamily="34" charset="0"/>
                <a:ea typeface="Verdana" panose="020B0604030504040204" pitchFamily="34" charset="0"/>
                <a:cs typeface="Arial" panose="020B0604020202020204" pitchFamily="34" charset="0"/>
              </a:rPr>
              <a:t>juhitakse tähelepanu asjaga mitteseotud või kaugelt seotud küsimustele.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et-EE" sz="2400" b="1">
                <a:solidFill>
                  <a:schemeClr val="bg1"/>
                </a:solidFill>
                <a:latin typeface="Arial" panose="020B0604020202020204" pitchFamily="34" charset="0"/>
                <a:cs typeface="Arial" panose="020B0604020202020204" pitchFamily="34" charset="0"/>
              </a:rPr>
              <a:t>Desinformatsiooni eesmärk ei ole tingimata veenda, vaid tekitada segadust. </a:t>
            </a:r>
            <a:br>
              <a:rPr lang="et-EE" sz="2400" b="1">
                <a:solidFill>
                  <a:schemeClr val="bg1"/>
                </a:solidFill>
                <a:latin typeface="Arial" panose="020B0604020202020204" pitchFamily="34" charset="0"/>
                <a:cs typeface="Arial" panose="020B0604020202020204" pitchFamily="34" charset="0"/>
              </a:rPr>
            </a:br>
            <a:r>
              <a:rPr lang="et-EE" sz="2400" b="1">
                <a:solidFill>
                  <a:schemeClr val="bg1"/>
                </a:solidFill>
                <a:latin typeface="Arial" panose="020B0604020202020204" pitchFamily="34" charset="0"/>
                <a:cs typeface="Arial" panose="020B0604020202020204" pitchFamily="34" charset="0"/>
              </a:rPr>
              <a:t>Taktika hõlmab järgmist:</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et-EE">
                <a:solidFill>
                  <a:schemeClr val="bg1"/>
                </a:solidFill>
                <a:effectLst/>
                <a:latin typeface="Arial" panose="020B0604020202020204" pitchFamily="34" charset="0"/>
                <a:ea typeface="Verdana" panose="020B0604030504040204" pitchFamily="34" charset="0"/>
                <a:cs typeface="Arial" panose="020B0604020202020204" pitchFamily="34" charset="0"/>
              </a:rPr>
              <a:t>„</a:t>
            </a:r>
            <a:r>
              <a:rPr lang="et-EE" b="1">
                <a:solidFill>
                  <a:srgbClr val="FFEC00"/>
                </a:solidFill>
                <a:effectLst/>
                <a:latin typeface="Arial" panose="020B0604020202020204" pitchFamily="34" charset="0"/>
                <a:ea typeface="Verdana" panose="020B0604030504040204" pitchFamily="34" charset="0"/>
                <a:cs typeface="Arial" panose="020B0604020202020204" pitchFamily="34" charset="0"/>
              </a:rPr>
              <a:t>Õlgmehike</a:t>
            </a:r>
            <a:r>
              <a:rPr lang="et-EE">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t-EE" i="1">
                <a:solidFill>
                  <a:schemeClr val="bg1"/>
                </a:solidFill>
                <a:effectLst/>
                <a:latin typeface="Arial" panose="020B0604020202020204" pitchFamily="34" charset="0"/>
                <a:ea typeface="Verdana" panose="020B0604030504040204" pitchFamily="34" charset="0"/>
                <a:cs typeface="Arial" panose="020B0604020202020204" pitchFamily="34" charset="0"/>
              </a:rPr>
              <a:t>strawman</a:t>
            </a:r>
            <a:r>
              <a:rPr lang="et-EE">
                <a:solidFill>
                  <a:schemeClr val="bg1"/>
                </a:solidFill>
                <a:effectLst/>
                <a:latin typeface="Arial" panose="020B0604020202020204" pitchFamily="34" charset="0"/>
                <a:ea typeface="Verdana" panose="020B0604030504040204" pitchFamily="34" charset="0"/>
                <a:cs typeface="Arial" panose="020B0604020202020204" pitchFamily="34" charset="0"/>
              </a:rPr>
              <a:t>“), kes moonutab teiste positsiooni ja ründab seda. </a:t>
            </a:r>
          </a:p>
          <a:p>
            <a:endParaRPr lang="en-IE"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et-EE" sz="2000" b="1">
                <a:solidFill>
                  <a:srgbClr val="FFEC00"/>
                </a:solidFill>
                <a:latin typeface="Arial" panose="020B0604020202020204" pitchFamily="34" charset="0"/>
                <a:ea typeface="Verdana" panose="020B0604030504040204" pitchFamily="34" charset="0"/>
                <a:cs typeface="Arial" panose="020B0604020202020204" pitchFamily="34" charset="0"/>
              </a:rPr>
              <a:t>Rünne</a:t>
            </a:r>
            <a:br>
              <a:rPr lang="et-EE"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„kahtlejate“ hirmutamine, kasutades agressiivset või halvustavat keelt.</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et-EE" sz="2000" b="1">
                <a:solidFill>
                  <a:srgbClr val="FFEC00"/>
                </a:solidFill>
                <a:latin typeface="Arial" panose="020B0604020202020204" pitchFamily="34" charset="0"/>
                <a:ea typeface="Verdana" panose="020B0604030504040204" pitchFamily="34" charset="0"/>
                <a:cs typeface="Arial" panose="020B0604020202020204" pitchFamily="34" charset="0"/>
              </a:rPr>
              <a:t>Pilkamine</a:t>
            </a:r>
            <a:br>
              <a:rPr lang="et-EE" sz="1800">
                <a:solidFill>
                  <a:schemeClr val="bg1"/>
                </a:solidFill>
                <a:latin typeface="Arial" panose="020B0604020202020204" pitchFamily="34" charset="0"/>
                <a:ea typeface="Verdana" panose="020B0604030504040204" pitchFamily="34" charset="0"/>
                <a:cs typeface="Arial" panose="020B0604020202020204" pitchFamily="34" charset="0"/>
              </a:rPr>
            </a:br>
            <a:r>
              <a:rPr lang="et-EE" sz="2000">
                <a:solidFill>
                  <a:schemeClr val="bg1"/>
                </a:solidFill>
                <a:latin typeface="Arial" panose="020B0604020202020204" pitchFamily="34" charset="0"/>
                <a:ea typeface="Verdana" panose="020B0604030504040204" pitchFamily="34" charset="0"/>
                <a:cs typeface="Arial" panose="020B0604020202020204" pitchFamily="34" charset="0"/>
              </a:rPr>
              <a:t>tehakse nalja „kahtlejate“ üle; kasutatakse sarkasmi.</a:t>
            </a:r>
            <a:r>
              <a:rPr lang="et-EE"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et-EE" sz="2000" b="1">
                <a:solidFill>
                  <a:srgbClr val="FFEC00"/>
                </a:solidFill>
                <a:latin typeface="Arial" panose="020B0604020202020204" pitchFamily="34" charset="0"/>
                <a:ea typeface="Verdana" panose="020B0604030504040204" pitchFamily="34" charset="0"/>
                <a:cs typeface="Arial" panose="020B0604020202020204" pitchFamily="34" charset="0"/>
              </a:rPr>
              <a:t>Faktidega üle külvamine </a:t>
            </a:r>
            <a:r>
              <a:rPr lang="et-EE"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et-EE"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t-EE" sz="1800">
                <a:solidFill>
                  <a:schemeClr val="bg1"/>
                </a:solidFill>
                <a:effectLst/>
                <a:latin typeface="Arial" panose="020B0604020202020204" pitchFamily="34" charset="0"/>
                <a:ea typeface="Verdana" panose="020B0604030504040204" pitchFamily="34" charset="0"/>
                <a:cs typeface="Arial" panose="020B0604020202020204" pitchFamily="34" charset="0"/>
              </a:rPr>
              <a:t>et juhtida tähelepanu põhipunktilt kõrvale.</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et-EE">
                <a:latin typeface="Arial"/>
                <a:ea typeface="Verdana"/>
                <a:cs typeface="Arial"/>
              </a:rPr>
              <a:t>2. osa.</a:t>
            </a:r>
            <a:r>
              <a:rPr lang="et-EE" sz="1600">
                <a:latin typeface="Arial"/>
                <a:ea typeface="Verdana"/>
                <a:cs typeface="Arial"/>
              </a:rPr>
              <a:t> Kuidas desinformatsioon toimib?</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a:bodyPr>
          <a:lstStyle/>
          <a:p>
            <a:r>
              <a:rPr lang="et-EE">
                <a:latin typeface="Arial"/>
                <a:ea typeface="Verdana"/>
                <a:cs typeface="Arial"/>
              </a:rPr>
              <a:t>2. osa.</a:t>
            </a:r>
            <a:r>
              <a:rPr lang="et-EE" sz="1600">
                <a:latin typeface="Arial"/>
                <a:ea typeface="Verdana"/>
                <a:cs typeface="Arial"/>
              </a:rPr>
              <a:t> Kuidas desinformatsioon toimib?</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et-EE"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2" y="4999329"/>
            <a:ext cx="7517361" cy="1369327"/>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et-EE" sz="2500" b="1">
                  <a:solidFill>
                    <a:schemeClr val="bg1"/>
                  </a:solidFill>
                </a:rPr>
                <a:t>Desinformatsiooni ei leia ainult sotsiaalmeediast – </a:t>
              </a:r>
              <a:br>
                <a:rPr lang="et-EE" sz="2500" b="1">
                  <a:solidFill>
                    <a:schemeClr val="bg1"/>
                  </a:solidFill>
                </a:rPr>
              </a:br>
              <a:r>
                <a:rPr lang="et-EE" sz="2500" b="1">
                  <a:solidFill>
                    <a:schemeClr val="bg1"/>
                  </a:solidFill>
                </a:rPr>
                <a:t>seda esineb ka traditsioonilistes meediakanalites</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ake a propaganda video_">
            <a:hlinkClick r:id="" action="ppaction://media"/>
            <a:extLst>
              <a:ext uri="{FF2B5EF4-FFF2-40B4-BE49-F238E27FC236}">
                <a16:creationId xmlns:a16="http://schemas.microsoft.com/office/drawing/2014/main" id="{418DB2B3-70EE-254D-1FC0-9DBC302A4C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et-EE">
                <a:latin typeface="Arial"/>
                <a:ea typeface="Verdana"/>
                <a:cs typeface="Arial"/>
              </a:rPr>
              <a:t>2. osa.</a:t>
            </a:r>
            <a:r>
              <a:rPr lang="et-EE" sz="1600">
                <a:latin typeface="Arial"/>
                <a:ea typeface="Verdana"/>
                <a:cs typeface="Arial"/>
              </a:rPr>
              <a:t> Kuidas desinformatsioon toimib?</a:t>
            </a:r>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hn Wick 4_ Dangerous Cleanup">
            <a:hlinkClick r:id="" action="ppaction://media"/>
            <a:extLst>
              <a:ext uri="{FF2B5EF4-FFF2-40B4-BE49-F238E27FC236}">
                <a16:creationId xmlns:a16="http://schemas.microsoft.com/office/drawing/2014/main" id="{8E887758-E96F-1C78-BD2B-F8005AD970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et-EE">
                <a:latin typeface="Arial"/>
                <a:cs typeface="Arial"/>
              </a:rPr>
              <a:t>2. osa.</a:t>
            </a:r>
            <a:r>
              <a:rPr lang="et-EE" sz="1600">
                <a:latin typeface="Arial"/>
                <a:cs typeface="Arial"/>
              </a:rPr>
              <a:t> Kuidas desinformatsioon toimib?</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7534584" cy="3016210"/>
          </a:xfrm>
          <a:prstGeom prst="rect">
            <a:avLst/>
          </a:prstGeom>
          <a:noFill/>
        </p:spPr>
        <p:txBody>
          <a:bodyPr wrap="square" rtlCol="0">
            <a:spAutoFit/>
          </a:bodyPr>
          <a:lstStyle/>
          <a:p>
            <a:r>
              <a:rPr lang="et-E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3. OSA </a:t>
            </a:r>
          </a:p>
          <a:p>
            <a:r>
              <a:rPr lang="et-EE" sz="5400" b="1">
                <a:solidFill>
                  <a:schemeClr val="bg1"/>
                </a:solidFill>
                <a:latin typeface="Arial" panose="020B0604020202020204" pitchFamily="34" charset="0"/>
                <a:ea typeface="Verdana" panose="020B0604030504040204" pitchFamily="34" charset="0"/>
                <a:cs typeface="Arial" panose="020B0604020202020204" pitchFamily="34" charset="0"/>
              </a:rPr>
              <a:t>Kuidas desinformatsioonile reageerida?</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271286" y="3558953"/>
            <a:ext cx="1112220" cy="728148"/>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t-EE">
                <a:latin typeface="Arial"/>
                <a:ea typeface="Verdana"/>
                <a:cs typeface="Arial"/>
              </a:rPr>
              <a:t>3. osa.</a:t>
            </a:r>
            <a:r>
              <a:rPr lang="et-EE" sz="1600">
                <a:latin typeface="Arial"/>
                <a:ea typeface="Verdana"/>
                <a:cs typeface="Arial"/>
              </a:rPr>
              <a:t> </a:t>
            </a:r>
            <a:r>
              <a:rPr lang="et-EE">
                <a:latin typeface="Arial"/>
                <a:ea typeface="Verdana"/>
                <a:cs typeface="Arial"/>
              </a:rPr>
              <a:t>Kuidas desinformatsioonile reageerida?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Ära lase ennast reageerima meelitada!</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648912" y="4558350"/>
            <a:ext cx="31675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Tee paus</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Mõtle</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304672" y="1798865"/>
            <a:ext cx="3855990" cy="3319233"/>
            <a:chOff x="3216198" y="1917561"/>
            <a:chExt cx="4135563" cy="4032175"/>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16198" y="1917561"/>
              <a:ext cx="4135563" cy="4032175"/>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6529294" y="4568031"/>
              <a:ext cx="442750" cy="169278"/>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a:t>
              </a:r>
              <a:r>
                <a:rPr lang="et-EE" sz="500" err="1">
                  <a:solidFill>
                    <a:schemeClr val="bg1"/>
                  </a:solidFill>
                  <a:latin typeface="Arial" panose="020B0604020202020204" pitchFamily="34" charset="0"/>
                  <a:cs typeface="Arial" panose="020B0604020202020204" pitchFamily="34" charset="0"/>
                </a:rPr>
                <a:t>Freepik</a:t>
              </a:r>
              <a:endParaRPr lang="et-EE" sz="500">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t-EE">
                <a:latin typeface="Arial"/>
                <a:ea typeface="Verdana"/>
                <a:cs typeface="Arial"/>
              </a:rPr>
              <a:t>3. osa.</a:t>
            </a:r>
            <a:r>
              <a:rPr lang="et-EE" sz="1400">
                <a:latin typeface="Arial"/>
                <a:ea typeface="Verdana"/>
                <a:cs typeface="Arial"/>
              </a:rPr>
              <a:t> </a:t>
            </a:r>
            <a:r>
              <a:rPr lang="et-EE" sz="1600">
                <a:latin typeface="Arial"/>
                <a:ea typeface="Verdana"/>
                <a:cs typeface="Arial"/>
              </a:rPr>
              <a:t>Kuidas desinformatsioonile reageerida?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t-EE" sz="4800" b="1">
                <a:solidFill>
                  <a:srgbClr val="AAFAC8"/>
                </a:solidFill>
                <a:latin typeface="Arial" panose="020B0604020202020204" pitchFamily="34" charset="0"/>
                <a:ea typeface="Verdana" panose="020B0604030504040204" pitchFamily="34" charset="0"/>
                <a:cs typeface="Arial" panose="020B0604020202020204" pitchFamily="34" charset="0"/>
              </a:rPr>
              <a:t>Kahtluse korral kontrolli</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192486" y="774442"/>
            <a:ext cx="2906484"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et-EE" sz="2000" b="1">
                <a:solidFill>
                  <a:srgbClr val="AAFAC8"/>
                </a:solidFill>
                <a:latin typeface="Arial" panose="020B0604020202020204" pitchFamily="34" charset="0"/>
                <a:ea typeface="Verdana" panose="020B0604030504040204" pitchFamily="34" charset="0"/>
                <a:cs typeface="Arial" panose="020B0604020202020204" pitchFamily="34" charset="0"/>
              </a:rPr>
              <a:t>Sisu</a:t>
            </a:r>
            <a:br>
              <a:rPr lang="et-EE">
                <a:solidFill>
                  <a:schemeClr val="bg1"/>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kas pealkiri ja sisu on vastavuses? Kas sisu on mõttekas?</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5656149"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Mõtle, enne kui jagad</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964599" y="3585244"/>
            <a:ext cx="2719033" cy="1231106"/>
          </a:xfrm>
          <a:prstGeom prst="rect">
            <a:avLst/>
          </a:prstGeom>
        </p:spPr>
        <p:txBody>
          <a:bodyPr wrap="square">
            <a:spAutoFit/>
          </a:bodyPr>
          <a:lstStyle/>
          <a:p>
            <a:pPr>
              <a:spcAft>
                <a:spcPts val="600"/>
              </a:spcAft>
            </a:pPr>
            <a:r>
              <a:rPr lang="et-EE" sz="2000" b="1">
                <a:solidFill>
                  <a:srgbClr val="AAFAC8"/>
                </a:solidFill>
                <a:latin typeface="Arial" panose="020B0604020202020204" pitchFamily="34" charset="0"/>
                <a:ea typeface="Verdana" panose="020B0604030504040204" pitchFamily="34" charset="0"/>
                <a:cs typeface="Arial" panose="020B0604020202020204" pitchFamily="34" charset="0"/>
              </a:rPr>
              <a:t>Muud allikad</a:t>
            </a:r>
            <a:br>
              <a:rPr lang="et-EE">
                <a:solidFill>
                  <a:schemeClr val="bg1"/>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kas teised allikad kajastavad seda lugu? Millised?</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et-EE" sz="2000" b="1">
                <a:solidFill>
                  <a:srgbClr val="FFEC00"/>
                </a:solidFill>
                <a:latin typeface="Arial" panose="020B0604020202020204" pitchFamily="34" charset="0"/>
                <a:ea typeface="Verdana" panose="020B0604030504040204" pitchFamily="34" charset="0"/>
                <a:cs typeface="Arial" panose="020B0604020202020204" pitchFamily="34" charset="0"/>
              </a:rPr>
              <a:t>Ole teadlik oma eelarvamustest!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548469" cy="1508105"/>
          </a:xfrm>
          <a:prstGeom prst="rect">
            <a:avLst/>
          </a:prstGeom>
          <a:noFill/>
        </p:spPr>
        <p:txBody>
          <a:bodyPr wrap="square">
            <a:spAutoFit/>
          </a:bodyPr>
          <a:lstStyle/>
          <a:p>
            <a:pPr>
              <a:spcAft>
                <a:spcPts val="600"/>
              </a:spcAft>
            </a:pPr>
            <a:r>
              <a:rPr lang="et-EE" sz="2000" b="1">
                <a:solidFill>
                  <a:srgbClr val="AAFAC8"/>
                </a:solidFill>
                <a:latin typeface="Arial" panose="020B0604020202020204" pitchFamily="34" charset="0"/>
                <a:ea typeface="Verdana" panose="020B0604030504040204" pitchFamily="34" charset="0"/>
                <a:cs typeface="Arial" panose="020B0604020202020204" pitchFamily="34" charset="0"/>
              </a:rPr>
              <a:t>Levitaja/URL</a:t>
            </a:r>
            <a:br>
              <a:rPr lang="et-EE">
                <a:solidFill>
                  <a:schemeClr val="bg1"/>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on see usaldusväärne? Kas see on sinu arvates see, mis ta peaks olema?</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964599" y="2059444"/>
            <a:ext cx="2264908" cy="954107"/>
          </a:xfrm>
          <a:prstGeom prst="rect">
            <a:avLst/>
          </a:prstGeom>
          <a:noFill/>
        </p:spPr>
        <p:txBody>
          <a:bodyPr wrap="square">
            <a:spAutoFit/>
          </a:bodyPr>
          <a:lstStyle/>
          <a:p>
            <a:pPr>
              <a:spcAft>
                <a:spcPts val="600"/>
              </a:spcAft>
            </a:pPr>
            <a:r>
              <a:rPr lang="et-EE" sz="2000" b="1">
                <a:solidFill>
                  <a:srgbClr val="AAFAC8"/>
                </a:solidFill>
                <a:latin typeface="Arial" panose="020B0604020202020204" pitchFamily="34" charset="0"/>
                <a:ea typeface="Verdana" panose="020B0604030504040204" pitchFamily="34" charset="0"/>
                <a:cs typeface="Arial" panose="020B0604020202020204" pitchFamily="34" charset="0"/>
              </a:rPr>
              <a:t>Autor</a:t>
            </a:r>
            <a:br>
              <a:rPr lang="et-EE">
                <a:solidFill>
                  <a:schemeClr val="bg1"/>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kas autor on usaldusväärne/kvalifitseeritud?</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0237" y="2105876"/>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et-EE" sz="2000" b="1">
                <a:solidFill>
                  <a:srgbClr val="AAFAC8"/>
                </a:solidFill>
                <a:latin typeface="Arial" panose="020B0604020202020204" pitchFamily="34" charset="0"/>
                <a:ea typeface="Verdana" panose="020B0604030504040204" pitchFamily="34" charset="0"/>
                <a:cs typeface="Arial" panose="020B0604020202020204" pitchFamily="34" charset="0"/>
              </a:rPr>
              <a:t>Kuupäev</a:t>
            </a:r>
            <a:br>
              <a:rPr lang="et-EE" b="1">
                <a:solidFill>
                  <a:schemeClr val="bg1"/>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millal see avaldati?</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et-EE" sz="2000" b="1">
                <a:solidFill>
                  <a:srgbClr val="AAFAC8"/>
                </a:solidFill>
                <a:latin typeface="Arial" panose="020B0604020202020204" pitchFamily="34" charset="0"/>
                <a:ea typeface="Verdana" panose="020B0604030504040204" pitchFamily="34" charset="0"/>
                <a:cs typeface="Arial" panose="020B0604020202020204" pitchFamily="34" charset="0"/>
              </a:rPr>
              <a:t>Pilt</a:t>
            </a:r>
            <a:br>
              <a:rPr lang="et-EE">
                <a:solidFill>
                  <a:schemeClr val="bg1"/>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kas see tegelikult kujutab seda, mida öeldakse?</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0238" y="3631676"/>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et-EE">
                <a:solidFill>
                  <a:schemeClr val="bg1"/>
                </a:solidFill>
                <a:latin typeface="Arial" panose="020B0604020202020204" pitchFamily="34" charset="0"/>
                <a:ea typeface="Verdana" panose="020B0604030504040204" pitchFamily="34" charset="0"/>
                <a:cs typeface="Arial" panose="020B0604020202020204" pitchFamily="34" charset="0"/>
              </a:rPr>
              <a:t>Jaga seda, mida oled teada saanud, sõprade ja perekonnaga, AGA...</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t-EE"/>
              <a:t>Kuidas desinformatsioonile reageerida?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et-EE"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527709" y="713336"/>
            <a:ext cx="10926779"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t-EE" sz="3200" b="1">
                <a:solidFill>
                  <a:srgbClr val="FBE110"/>
                </a:solidFill>
                <a:latin typeface="Arial" panose="020B0604020202020204" pitchFamily="34" charset="0"/>
                <a:ea typeface="Verdana" panose="020B0604030504040204" pitchFamily="34" charset="0"/>
                <a:cs typeface="Arial" panose="020B0604020202020204" pitchFamily="34" charset="0"/>
              </a:rPr>
              <a:t>Kuidas saad SINA aidata võidelda desinformatsiooni vastu?</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Ära häbista teisi</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et-EE">
                <a:solidFill>
                  <a:schemeClr val="bg1"/>
                </a:solidFill>
                <a:latin typeface="Arial" panose="020B0604020202020204" pitchFamily="34" charset="0"/>
                <a:ea typeface="Verdana" panose="020B0604030504040204" pitchFamily="34" charset="0"/>
                <a:cs typeface="Arial" panose="020B0604020202020204" pitchFamily="34" charset="0"/>
              </a:rPr>
              <a:t>Näita üles empaatiat ja püüa mõista inimesi, kes usuvad desinformatsiooni. Vastandumine veenab inimesi harva!</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000" b="1">
                <a:solidFill>
                  <a:srgbClr val="FFFFFF"/>
                </a:solidFill>
                <a:latin typeface="Arial" panose="020B0604020202020204" pitchFamily="34" charset="0"/>
                <a:ea typeface="Verdana" panose="020B0604030504040204" pitchFamily="34" charset="0"/>
                <a:cs typeface="Arial" panose="020B0604020202020204" pitchFamily="34" charset="0"/>
              </a:rPr>
              <a:t>Suurenda teadlikkust</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et-EE" sz="2000" b="1">
                <a:solidFill>
                  <a:srgbClr val="FFFFFF"/>
                </a:solidFill>
                <a:latin typeface="Arial" panose="020B0604020202020204" pitchFamily="34" charset="0"/>
                <a:ea typeface="Verdana" panose="020B0604030504040204" pitchFamily="34" charset="0"/>
                <a:cs typeface="Arial" panose="020B0604020202020204" pitchFamily="34" charset="0"/>
              </a:rPr>
              <a:t>Ära usu kõike, mida kuuled</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et-EE">
                <a:solidFill>
                  <a:schemeClr val="bg1"/>
                </a:solidFill>
                <a:latin typeface="Arial" panose="020B0604020202020204" pitchFamily="34" charset="0"/>
                <a:ea typeface="Verdana" panose="020B0604030504040204" pitchFamily="34" charset="0"/>
                <a:cs typeface="Arial" panose="020B0604020202020204" pitchFamily="34" charset="0"/>
              </a:rPr>
              <a:t>Mõtle kriitiliselt, kontrolli oma allikaid ja pea meeles teha paus, et mõelda, enne kui reageerid.</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134847" y="548886"/>
            <a:ext cx="1145754" cy="647022"/>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40632" y="2092068"/>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84667" y="2123135"/>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3306" y="2197779"/>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et-EE">
                <a:latin typeface="Arial"/>
                <a:ea typeface="Verdana"/>
                <a:cs typeface="Arial"/>
              </a:rPr>
              <a:t>3. osa.</a:t>
            </a:r>
            <a:r>
              <a:rPr lang="et-EE" sz="1400">
                <a:latin typeface="Arial"/>
                <a:ea typeface="Verdana"/>
                <a:cs typeface="Arial"/>
              </a:rPr>
              <a:t> </a:t>
            </a:r>
            <a:r>
              <a:rPr lang="et-EE" sz="1600">
                <a:latin typeface="Arial"/>
                <a:ea typeface="Verdana"/>
                <a:cs typeface="Arial"/>
              </a:rPr>
              <a:t>Kuidas desinformatsioonile reageerida?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57643" y="1623977"/>
            <a:ext cx="7349841" cy="4622804"/>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t-EE">
                <a:solidFill>
                  <a:schemeClr val="bg1"/>
                </a:solidFill>
                <a:latin typeface="Arial"/>
                <a:ea typeface="Verdana"/>
                <a:cs typeface="Arial"/>
              </a:rPr>
              <a:t>Rahvusvaheline </a:t>
            </a:r>
            <a:r>
              <a:rPr lang="et-EE" err="1">
                <a:solidFill>
                  <a:schemeClr val="bg1"/>
                </a:solidFill>
                <a:latin typeface="Arial"/>
                <a:ea typeface="Verdana"/>
                <a:cs typeface="Arial"/>
              </a:rPr>
              <a:t>faktikontrollimisvõrgustik</a:t>
            </a:r>
            <a:r>
              <a:rPr lang="et-EE">
                <a:solidFill>
                  <a:schemeClr val="bg1"/>
                </a:solidFill>
                <a:latin typeface="Arial"/>
                <a:ea typeface="Verdana"/>
                <a:cs typeface="Arial"/>
              </a:rPr>
              <a:t> pakub </a:t>
            </a:r>
            <a:br>
              <a:rPr lang="et-EE">
                <a:latin typeface="Arial" panose="020B0604020202020204" pitchFamily="34" charset="0"/>
                <a:ea typeface="Verdana" panose="020B0604030504040204" pitchFamily="34" charset="0"/>
                <a:cs typeface="Arial" panose="020B0604020202020204" pitchFamily="34" charset="0"/>
              </a:rPr>
            </a:br>
            <a:r>
              <a:rPr lang="et-EE" u="sng">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loetelu fakte kontrollivatest organisatsioonidest</a:t>
            </a:r>
            <a:r>
              <a:rPr lang="et-EE">
                <a:solidFill>
                  <a:schemeClr val="bg1"/>
                </a:solidFill>
                <a:latin typeface="Arial"/>
                <a:ea typeface="Verdana"/>
                <a:cs typeface="Arial"/>
              </a:rPr>
              <a:t>, kes on liitunud </a:t>
            </a:r>
            <a:br>
              <a:rPr lang="et-EE">
                <a:latin typeface="Arial" panose="020B0604020202020204" pitchFamily="34" charset="0"/>
                <a:ea typeface="Verdana" panose="020B0604030504040204" pitchFamily="34" charset="0"/>
                <a:cs typeface="Arial" panose="020B0604020202020204" pitchFamily="34" charset="0"/>
              </a:rPr>
            </a:br>
            <a:r>
              <a:rPr lang="et-EE" u="sng" err="1">
                <a:solidFill>
                  <a:schemeClr val="bg1"/>
                </a:solidFill>
                <a:latin typeface="Arial"/>
                <a:ea typeface="Verdana"/>
                <a:cs typeface="Arial"/>
              </a:rPr>
              <a:t>IFCNi</a:t>
            </a:r>
            <a:r>
              <a:rPr lang="et-EE">
                <a:solidFill>
                  <a:schemeClr val="bg1"/>
                </a:solidFill>
                <a:latin typeface="Arial"/>
                <a:ea typeface="Verdana"/>
                <a:cs typeface="Arial"/>
              </a:rPr>
              <a:t> (International </a:t>
            </a:r>
            <a:r>
              <a:rPr lang="et-EE" err="1">
                <a:solidFill>
                  <a:schemeClr val="bg1"/>
                </a:solidFill>
                <a:latin typeface="Arial"/>
                <a:ea typeface="Verdana"/>
                <a:cs typeface="Arial"/>
              </a:rPr>
              <a:t>Fact-Checking</a:t>
            </a:r>
            <a:r>
              <a:rPr lang="et-EE">
                <a:solidFill>
                  <a:schemeClr val="bg1"/>
                </a:solidFill>
                <a:latin typeface="Arial"/>
                <a:ea typeface="Verdana"/>
                <a:cs typeface="Arial"/>
              </a:rPr>
              <a:t> Network) </a:t>
            </a:r>
            <a:r>
              <a:rPr lang="et-EE" u="sng">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põhimõtetega</a:t>
            </a:r>
            <a:r>
              <a:rPr lang="et-EE">
                <a:solidFill>
                  <a:schemeClr val="bg1"/>
                </a:solidFill>
                <a:latin typeface="Arial"/>
                <a:ea typeface="Verdana"/>
                <a:cs typeface="Arial"/>
              </a:rPr>
              <a:t> (Code of </a:t>
            </a:r>
            <a:r>
              <a:rPr lang="et-EE" err="1">
                <a:solidFill>
                  <a:schemeClr val="bg1"/>
                </a:solidFill>
                <a:latin typeface="Arial"/>
                <a:ea typeface="Verdana"/>
                <a:cs typeface="Arial"/>
              </a:rPr>
              <a:t>Principles</a:t>
            </a:r>
            <a:r>
              <a:rPr lang="et-EE">
                <a:solidFill>
                  <a:schemeClr val="bg1"/>
                </a:solidFill>
                <a:latin typeface="Arial"/>
                <a:ea typeface="Verdana"/>
                <a:cs typeface="Arial"/>
              </a:rPr>
              <a:t>).</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t-EE" u="sng">
                <a:solidFill>
                  <a:schemeClr val="bg1"/>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Euroopa faktikontrollistandardite võrgustik</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t-EE">
                <a:solidFill>
                  <a:schemeClr val="bg1"/>
                </a:solidFill>
                <a:latin typeface="Arial"/>
                <a:ea typeface="Verdana"/>
                <a:cs typeface="Arial"/>
              </a:rPr>
              <a:t>Otsi </a:t>
            </a:r>
            <a:r>
              <a:rPr lang="et-EE" err="1">
                <a:solidFill>
                  <a:schemeClr val="bg1"/>
                </a:solidFill>
                <a:latin typeface="Arial"/>
                <a:ea typeface="Verdana"/>
                <a:cs typeface="Arial"/>
              </a:rPr>
              <a:t>Fact</a:t>
            </a:r>
            <a:r>
              <a:rPr lang="et-EE">
                <a:solidFill>
                  <a:schemeClr val="bg1"/>
                </a:solidFill>
                <a:latin typeface="Arial"/>
                <a:ea typeface="Verdana"/>
                <a:cs typeface="Arial"/>
              </a:rPr>
              <a:t> </a:t>
            </a:r>
            <a:r>
              <a:rPr lang="et-EE" err="1">
                <a:solidFill>
                  <a:schemeClr val="bg1"/>
                </a:solidFill>
                <a:latin typeface="Arial"/>
                <a:ea typeface="Verdana"/>
                <a:cs typeface="Arial"/>
              </a:rPr>
              <a:t>Check</a:t>
            </a:r>
            <a:r>
              <a:rPr lang="et-EE">
                <a:solidFill>
                  <a:schemeClr val="bg1"/>
                </a:solidFill>
                <a:latin typeface="Arial"/>
                <a:ea typeface="Verdana"/>
                <a:cs typeface="Arial"/>
              </a:rPr>
              <a:t> Exploreri abil veebist teema või isiku kohta faktikontrolli tulemusi </a:t>
            </a:r>
            <a:br>
              <a:rPr lang="et-EE">
                <a:latin typeface="Arial" panose="020B0604020202020204" pitchFamily="34" charset="0"/>
                <a:ea typeface="Verdana" panose="020B0604030504040204" pitchFamily="34" charset="0"/>
                <a:cs typeface="Arial" panose="020B0604020202020204" pitchFamily="34" charset="0"/>
              </a:rPr>
            </a:br>
            <a:r>
              <a:rPr lang="et-EE" u="sng">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Google’i Fact Check Explorer</a:t>
            </a:r>
            <a:endParaRPr lang="et-EE" u="sng">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et-EE">
                <a:solidFill>
                  <a:schemeClr val="bg1"/>
                </a:solidFill>
                <a:latin typeface="Arial"/>
                <a:ea typeface="Verdana"/>
                <a:cs typeface="Arial"/>
              </a:rPr>
              <a:t>Vt ümberlükatud lugusid veebisaidil </a:t>
            </a:r>
            <a:r>
              <a:rPr lang="et-EE" u="sng">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et-EE" u="sng">
                <a:solidFill>
                  <a:schemeClr val="bg1"/>
                </a:solidFill>
                <a:latin typeface="Arial"/>
                <a:ea typeface="Verdana"/>
                <a:cs typeface="Arial"/>
              </a:rPr>
              <a:t> </a:t>
            </a:r>
            <a:endParaRPr lang="et-EE" u="sng">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t-EE" u="sng">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et-EE">
                <a:solidFill>
                  <a:schemeClr val="bg1"/>
                </a:solidFill>
                <a:latin typeface="Arial"/>
                <a:ea typeface="Verdana"/>
                <a:cs typeface="Arial"/>
              </a:rPr>
              <a:t> (Euroopa digitaalmeedia vaatluskeskus) jälgib desinformatsiooni ja reageerib sellele oma keskuste kaudu kogu ELis.</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t-EE" sz="4800" b="1">
                <a:solidFill>
                  <a:srgbClr val="AAFAC8"/>
                </a:solidFill>
                <a:latin typeface="Arial" panose="020B0604020202020204" pitchFamily="34" charset="0"/>
                <a:ea typeface="Verdana" panose="020B0604030504040204" pitchFamily="34" charset="0"/>
                <a:cs typeface="Arial" panose="020B0604020202020204" pitchFamily="34" charset="0"/>
              </a:rPr>
              <a:t>Faktikontrollijad</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et-EE" b="1">
                <a:latin typeface="Arial" panose="020B0604020202020204" pitchFamily="34" charset="0"/>
              </a:rPr>
              <a:t>Mida me õpime?</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MIS</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on desinformatsioon?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KUIDAS</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see toimib?</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4800" b="1">
                <a:solidFill>
                  <a:schemeClr val="bg1"/>
                </a:solidFill>
                <a:latin typeface="Arial" panose="020B0604020202020204" pitchFamily="34" charset="0"/>
                <a:ea typeface="Verdana" panose="020B0604030504040204" pitchFamily="34" charset="0"/>
                <a:cs typeface="Arial" panose="020B0604020202020204" pitchFamily="34" charset="0"/>
              </a:rPr>
              <a:t>KUIDAS</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b="1">
                <a:solidFill>
                  <a:srgbClr val="FFFFFF"/>
                </a:solidFill>
                <a:latin typeface="Arial" panose="020B0604020202020204" pitchFamily="34" charset="0"/>
                <a:ea typeface="Verdana" panose="020B0604030504040204" pitchFamily="34" charset="0"/>
                <a:cs typeface="Arial" panose="020B0604020202020204" pitchFamily="34" charset="0"/>
              </a:rPr>
              <a:t>ma peaksin reageerima?</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t-EE">
                <a:latin typeface="Arial"/>
                <a:ea typeface="Verdana"/>
                <a:cs typeface="Arial"/>
              </a:rPr>
              <a:t>3. osa.</a:t>
            </a:r>
            <a:r>
              <a:rPr lang="et-EE" sz="1400">
                <a:latin typeface="Arial"/>
                <a:ea typeface="Verdana"/>
                <a:cs typeface="Arial"/>
              </a:rPr>
              <a:t> </a:t>
            </a:r>
            <a:r>
              <a:rPr lang="et-EE" sz="1600">
                <a:latin typeface="Arial"/>
                <a:ea typeface="Verdana"/>
                <a:cs typeface="Arial"/>
              </a:rPr>
              <a:t>Kuidas desinformatsioonile reageerida? </a:t>
            </a:r>
          </a:p>
        </p:txBody>
      </p:sp>
      <p:graphicFrame>
        <p:nvGraphicFramePr>
          <p:cNvPr id="3" name="Table 2"/>
          <p:cNvGraphicFramePr>
            <a:graphicFrameLocks noGrp="1"/>
          </p:cNvGraphicFramePr>
          <p:nvPr>
            <p:extLst>
              <p:ext uri="{D42A27DB-BD31-4B8C-83A1-F6EECF244321}">
                <p14:modId xmlns:p14="http://schemas.microsoft.com/office/powerpoint/2010/main" val="1011805229"/>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et-EE" sz="1200" b="1">
                          <a:solidFill>
                            <a:schemeClr val="bg1"/>
                          </a:solidFill>
                          <a:latin typeface="Arial"/>
                          <a:ea typeface="Verdana"/>
                          <a:cs typeface="Arial"/>
                        </a:rPr>
                        <a:t>AUSTRIA</a:t>
                      </a:r>
                      <a:r>
                        <a:rPr lang="et-EE" sz="1200" b="1" baseline="0">
                          <a:solidFill>
                            <a:schemeClr val="bg1"/>
                          </a:solidFill>
                          <a:latin typeface="Arial"/>
                          <a:ea typeface="Verdana"/>
                          <a:cs typeface="Arial"/>
                        </a:rPr>
                        <a:t> ja SAKSAMAA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b="1" u="sng">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a:solidFill>
                            <a:schemeClr val="bg1"/>
                          </a:solidFill>
                          <a:latin typeface="Arial"/>
                          <a:ea typeface="Verdana"/>
                          <a:cs typeface="Arial"/>
                        </a:rPr>
                        <a:t>TAANI, SOOME ja ROOTSI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t-EE" sz="1200" b="1" u="sng">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et-EE" sz="1200" b="1">
                          <a:solidFill>
                            <a:schemeClr val="bg1"/>
                          </a:solidFill>
                          <a:latin typeface="Arial"/>
                          <a:ea typeface="Verdana"/>
                          <a:cs typeface="Arial"/>
                        </a:rPr>
                        <a:t>BELGIA ja MADALMAAD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u="sng">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a:solidFill>
                            <a:schemeClr val="bg1"/>
                          </a:solidFill>
                          <a:latin typeface="Arial"/>
                          <a:ea typeface="Verdana"/>
                          <a:cs typeface="Arial"/>
                        </a:rPr>
                        <a:t>EESTI, LÄTI ja LEEDU</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t-EE" sz="1200" b="1" u="sng">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et-EE" sz="1200" b="1">
                          <a:solidFill>
                            <a:schemeClr val="bg1"/>
                          </a:solidFill>
                          <a:latin typeface="Arial"/>
                          <a:ea typeface="Verdana"/>
                          <a:cs typeface="Arial"/>
                        </a:rPr>
                        <a:t>BELGIA ja LUKSEMBURG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u="sng">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a:solidFill>
                            <a:schemeClr val="bg1"/>
                          </a:solidFill>
                          <a:latin typeface="Arial"/>
                          <a:ea typeface="Verdana"/>
                          <a:cs typeface="Arial"/>
                        </a:rPr>
                        <a:t>PRANTSUSMAA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t-EE" sz="1200" b="1" u="sng">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et-EE" sz="1200" b="1">
                          <a:solidFill>
                            <a:schemeClr val="bg1"/>
                          </a:solidFill>
                          <a:latin typeface="Arial"/>
                          <a:ea typeface="Verdana"/>
                          <a:cs typeface="Arial"/>
                        </a:rPr>
                        <a:t>BULGAARIA ja RUMEENIA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u="sng">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a:solidFill>
                            <a:schemeClr val="bg1"/>
                          </a:solidFill>
                          <a:latin typeface="Arial"/>
                          <a:ea typeface="Verdana"/>
                          <a:cs typeface="Arial"/>
                        </a:rPr>
                        <a:t>UNGARI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t-EE" sz="1200" b="1" u="sng">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et-EE" sz="1200" b="1">
                          <a:solidFill>
                            <a:schemeClr val="bg1"/>
                          </a:solidFill>
                          <a:latin typeface="Arial"/>
                          <a:ea typeface="Verdana"/>
                          <a:cs typeface="Arial"/>
                        </a:rPr>
                        <a:t>HORVAATIA ja SLOVEENIA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u="sng">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a:solidFill>
                            <a:schemeClr val="bg1"/>
                          </a:solidFill>
                          <a:latin typeface="Arial"/>
                          <a:ea typeface="Verdana"/>
                          <a:cs typeface="Arial"/>
                        </a:rPr>
                        <a:t>IIRIMAA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t-EE" sz="1200" b="1" u="sng">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et-EE" sz="1200" b="1">
                          <a:solidFill>
                            <a:schemeClr val="bg1"/>
                          </a:solidFill>
                          <a:latin typeface="Arial"/>
                          <a:ea typeface="Verdana"/>
                          <a:cs typeface="Arial"/>
                        </a:rPr>
                        <a:t>KÜPROS, KREEKA ja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u="sng">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a:solidFill>
                            <a:schemeClr val="bg1"/>
                          </a:solidFill>
                          <a:latin typeface="Arial"/>
                          <a:ea typeface="Verdana"/>
                          <a:cs typeface="Arial"/>
                        </a:rPr>
                        <a:t>ITAALIA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t-EE" sz="1200" b="1" u="sng">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et-EE" sz="1200" b="1">
                          <a:solidFill>
                            <a:schemeClr val="bg1"/>
                          </a:solidFill>
                          <a:latin typeface="Arial"/>
                          <a:ea typeface="Verdana"/>
                          <a:cs typeface="Arial"/>
                        </a:rPr>
                        <a:t>TŠEHHI, SLOVAKKIA ja POOLA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u="sng">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t-EE" sz="1200" b="1">
                          <a:solidFill>
                            <a:schemeClr val="bg1"/>
                          </a:solidFill>
                          <a:latin typeface="Arial"/>
                          <a:ea typeface="Verdana"/>
                          <a:cs typeface="Arial"/>
                        </a:rPr>
                        <a:t>PORTUGAL ja HISPAANIA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t-EE" sz="1200" b="1" u="sng">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t-EE" sz="4800" b="1">
                <a:solidFill>
                  <a:srgbClr val="AAFAC8"/>
                </a:solidFill>
                <a:latin typeface="Arial" panose="020B0604020202020204" pitchFamily="34" charset="0"/>
                <a:ea typeface="Verdana" panose="020B0604030504040204" pitchFamily="34" charset="0"/>
                <a:cs typeface="Arial" panose="020B0604020202020204" pitchFamily="34" charset="0"/>
              </a:rPr>
              <a:t>Riiklikud faktikontrolli vahendid</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et-EE">
                <a:latin typeface="Arial"/>
                <a:ea typeface="Verdana"/>
                <a:cs typeface="Arial"/>
              </a:rPr>
              <a:t>3. osa.</a:t>
            </a:r>
            <a:r>
              <a:rPr lang="et-EE" sz="1400">
                <a:latin typeface="Arial"/>
                <a:ea typeface="Verdana"/>
                <a:cs typeface="Arial"/>
              </a:rPr>
              <a:t> </a:t>
            </a:r>
            <a:r>
              <a:rPr lang="et-EE" sz="1600">
                <a:latin typeface="Arial"/>
                <a:ea typeface="Verdana"/>
                <a:cs typeface="Arial"/>
              </a:rPr>
              <a:t>Kuidas desinformatsioonile reageerida?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330345" y="1095976"/>
            <a:ext cx="5485623"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br>
              <a:rPr kumimoji="0" lang="et-EE"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t-EE"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MIDA TEEB EL?</a:t>
            </a:r>
            <a:r>
              <a:rPr kumimoji="0" lang="et-EE"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endParaRPr kumimoji="0" lang="et-EE"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et-EE" sz="2000" b="1">
                <a:solidFill>
                  <a:srgbClr val="FFFF00"/>
                </a:solidFill>
                <a:latin typeface="Arial" panose="020B0604020202020204" pitchFamily="34" charset="0"/>
                <a:ea typeface="Verdana"/>
                <a:cs typeface="Arial" panose="020B0604020202020204" pitchFamily="34" charset="0"/>
              </a:rPr>
              <a:t>Teadlikkuse suurendamine ja infovahetus</a:t>
            </a:r>
            <a:br>
              <a:rPr lang="et-EE" b="1">
                <a:solidFill>
                  <a:srgbClr val="FFFF00"/>
                </a:solidFill>
                <a:latin typeface="Arial" panose="020B0604020202020204" pitchFamily="34" charset="0"/>
                <a:ea typeface="Verdana"/>
                <a:cs typeface="Arial" panose="020B0604020202020204" pitchFamily="34" charset="0"/>
              </a:rPr>
            </a:br>
            <a:r>
              <a:rPr lang="et-EE">
                <a:solidFill>
                  <a:schemeClr val="bg1"/>
                </a:solidFill>
                <a:latin typeface="Arial" panose="020B0604020202020204" pitchFamily="34" charset="0"/>
                <a:ea typeface="Verdana"/>
                <a:cs typeface="Arial" panose="020B0604020202020204" pitchFamily="34" charset="0"/>
              </a:rPr>
              <a:t>(nt usaldusväärse info pakkumine, desinformatsiooni paljastamine ja ennetamine)</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705143" y="3513496"/>
            <a:ext cx="3948434" cy="1354217"/>
          </a:xfrm>
          <a:prstGeom prst="rect">
            <a:avLst/>
          </a:prstGeom>
        </p:spPr>
        <p:txBody>
          <a:bodyPr wrap="square" lIns="91440" tIns="45720" rIns="91440" bIns="45720" anchor="t">
            <a:spAutoFit/>
          </a:bodyPr>
          <a:lstStyle/>
          <a:p>
            <a:r>
              <a:rPr lang="et-EE" sz="2000" b="1">
                <a:solidFill>
                  <a:srgbClr val="FFFF00"/>
                </a:solidFill>
                <a:latin typeface="Arial"/>
                <a:ea typeface="Verdana"/>
                <a:cs typeface="Arial"/>
              </a:rPr>
              <a:t>Koostöö partneritega</a:t>
            </a:r>
            <a:br>
              <a:rPr lang="et-EE" b="1">
                <a:latin typeface="Arial" panose="020B0604020202020204" pitchFamily="34" charset="0"/>
                <a:ea typeface="Verdana"/>
                <a:cs typeface="Arial" panose="020B0604020202020204" pitchFamily="34" charset="0"/>
              </a:rPr>
            </a:br>
            <a:r>
              <a:rPr lang="et-EE">
                <a:solidFill>
                  <a:schemeClr val="bg1"/>
                </a:solidFill>
                <a:latin typeface="Arial"/>
                <a:ea typeface="Verdana"/>
                <a:cs typeface="Arial"/>
              </a:rPr>
              <a:t>(nt ELi liikmesriikide ja muude riikide ning rahvusvaheliste organisatsioonidega)</a:t>
            </a:r>
            <a:br>
              <a:rPr lang="et-EE" b="1">
                <a:latin typeface="Arial" panose="020B0604020202020204" pitchFamily="34" charset="0"/>
                <a:ea typeface="Verdana" panose="020B0604030504040204" pitchFamily="34" charset="0"/>
                <a:cs typeface="Arial" panose="020B0604020202020204" pitchFamily="34" charset="0"/>
              </a:rPr>
            </a:br>
            <a:endParaRPr lang="et-EE"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et-EE" sz="2000" b="1">
                <a:solidFill>
                  <a:srgbClr val="FFFF00"/>
                </a:solidFill>
                <a:latin typeface="Arial" panose="020B0604020202020204" pitchFamily="34" charset="0"/>
                <a:ea typeface="Verdana" panose="020B0604030504040204" pitchFamily="34" charset="0"/>
                <a:cs typeface="Arial" panose="020B0604020202020204" pitchFamily="34" charset="0"/>
              </a:rPr>
              <a:t>Infole juurdepääsu edendamine</a:t>
            </a:r>
            <a:br>
              <a:rPr lang="et-EE" b="1">
                <a:solidFill>
                  <a:srgbClr val="FFFF00"/>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(nt meediapädevuse, sõltumatu meedia ja faktikontrollijate toetamine)</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et-EE" sz="2000" b="1">
                <a:solidFill>
                  <a:srgbClr val="FFFF00"/>
                </a:solidFill>
                <a:latin typeface="Arial" panose="020B0604020202020204" pitchFamily="34" charset="0"/>
                <a:ea typeface="Verdana" panose="020B0604030504040204" pitchFamily="34" charset="0"/>
                <a:cs typeface="Arial" panose="020B0604020202020204" pitchFamily="34" charset="0"/>
              </a:rPr>
              <a:t>Koostöö sotsiaalmeedia platvormidega</a:t>
            </a:r>
            <a:br>
              <a:rPr lang="et-EE" b="1">
                <a:solidFill>
                  <a:srgbClr val="FFFF00"/>
                </a:solidFill>
                <a:latin typeface="Arial" panose="020B0604020202020204" pitchFamily="34" charset="0"/>
                <a:ea typeface="Verdana" panose="020B0604030504040204" pitchFamily="34" charset="0"/>
                <a:cs typeface="Arial" panose="020B0604020202020204" pitchFamily="34" charset="0"/>
              </a:rPr>
            </a:br>
            <a:r>
              <a:rPr lang="et-EE">
                <a:solidFill>
                  <a:schemeClr val="bg1"/>
                </a:solidFill>
                <a:latin typeface="Arial" panose="020B0604020202020204" pitchFamily="34" charset="0"/>
                <a:ea typeface="Verdana" panose="020B0604030504040204" pitchFamily="34" charset="0"/>
                <a:cs typeface="Arial" panose="020B0604020202020204" pitchFamily="34" charset="0"/>
              </a:rPr>
              <a:t>(nt et minimeerida vale- või kahjuliku info levikut ja kaitsta kasutajaid)</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92375" y="1368610"/>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et-E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4. OSA </a:t>
            </a:r>
          </a:p>
          <a:p>
            <a:r>
              <a:rPr lang="et-EE" sz="5400" b="1">
                <a:solidFill>
                  <a:schemeClr val="bg1"/>
                </a:solidFill>
                <a:latin typeface="Arial" panose="020B0604020202020204" pitchFamily="34" charset="0"/>
                <a:ea typeface="Verdana" panose="020B0604030504040204" pitchFamily="34" charset="0"/>
                <a:cs typeface="Arial" panose="020B0604020202020204" pitchFamily="34" charset="0"/>
              </a:rPr>
              <a:t>Harjutus</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t-EE">
                <a:latin typeface="Arial"/>
                <a:ea typeface="Verdana"/>
                <a:cs typeface="Arial"/>
              </a:rPr>
              <a:t>4. osa.</a:t>
            </a:r>
            <a:r>
              <a:rPr lang="et-EE" sz="1400">
                <a:latin typeface="Arial"/>
                <a:ea typeface="Verdana"/>
                <a:cs typeface="Arial"/>
              </a:rPr>
              <a:t> </a:t>
            </a:r>
            <a:r>
              <a:rPr lang="et-EE" b="1">
                <a:latin typeface="Arial"/>
                <a:ea typeface="Verdana"/>
                <a:cs typeface="Arial"/>
              </a:rPr>
              <a:t>Harjutus</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Jagunege rühmadeks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t-EE" b="1">
                <a:solidFill>
                  <a:schemeClr val="bg1"/>
                </a:solidFill>
                <a:latin typeface="Arial" panose="020B0604020202020204" pitchFamily="34" charset="0"/>
                <a:ea typeface="Verdana" panose="020B0604030504040204" pitchFamily="34" charset="0"/>
                <a:cs typeface="Arial" panose="020B0604020202020204" pitchFamily="34" charset="0"/>
              </a:rPr>
              <a:t>Valige lugu ja ülesanded</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et-EE" b="1">
                <a:solidFill>
                  <a:schemeClr val="bg1"/>
                </a:solidFill>
                <a:latin typeface="Arial" panose="020B0604020202020204" pitchFamily="34" charset="0"/>
                <a:ea typeface="Verdana" panose="020B0604030504040204" pitchFamily="34" charset="0"/>
                <a:cs typeface="Arial" panose="020B0604020202020204" pitchFamily="34" charset="0"/>
              </a:rPr>
              <a:t>Koostage ettekanne</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et-EE">
                <a:latin typeface="Arial"/>
                <a:ea typeface="Verdana"/>
                <a:cs typeface="Arial"/>
              </a:rPr>
              <a:t>4. osa.</a:t>
            </a:r>
            <a:r>
              <a:rPr lang="et-EE" sz="1400">
                <a:latin typeface="Arial"/>
                <a:ea typeface="Verdana"/>
                <a:cs typeface="Arial"/>
              </a:rPr>
              <a:t> </a:t>
            </a:r>
            <a:r>
              <a:rPr lang="et-EE">
                <a:latin typeface="Arial"/>
                <a:ea typeface="Verdana"/>
                <a:cs typeface="Arial"/>
              </a:rPr>
              <a:t>Harjutus</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372957"/>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et-EE" b="1" u="sng" dirty="0">
                <a:solidFill>
                  <a:srgbClr val="FFEC00"/>
                </a:solidFill>
                <a:latin typeface="Arial"/>
                <a:ea typeface="Verdana"/>
                <a:cs typeface="Arial"/>
                <a:hlinkClick r:id="rId3"/>
              </a:rPr>
              <a:t>Halva uudise mäng</a:t>
            </a:r>
            <a:r>
              <a:rPr lang="et-EE" b="1" u="sng" dirty="0">
                <a:solidFill>
                  <a:srgbClr val="FFEC00"/>
                </a:solidFill>
                <a:latin typeface="Arial"/>
                <a:ea typeface="Verdana"/>
                <a:cs typeface="Arial"/>
              </a:rPr>
              <a:t> </a:t>
            </a:r>
            <a:endParaRPr lang="et-EE"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et-EE" sz="1600" dirty="0">
                <a:solidFill>
                  <a:schemeClr val="bg1"/>
                </a:solidFill>
                <a:latin typeface="Arial"/>
                <a:ea typeface="Verdana"/>
                <a:cs typeface="Arial"/>
              </a:rPr>
              <a:t>(mitmes keeles, 14-aastastele ja vanematele) sa mängid inimest, kes levitab veebis väärinfot. </a:t>
            </a:r>
            <a:endParaRPr lang="et-EE"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et-EE" b="1" u="sng" dirty="0">
                <a:solidFill>
                  <a:srgbClr val="FFEC00"/>
                </a:solidFill>
                <a:latin typeface="Arial"/>
                <a:ea typeface="Verdana"/>
                <a:cs typeface="Arial"/>
                <a:hlinkClick r:id="rId4"/>
              </a:rPr>
              <a:t>Halva uudise mäng lastele</a:t>
            </a:r>
            <a:r>
              <a:rPr lang="et-EE" b="1" u="sng" dirty="0">
                <a:solidFill>
                  <a:srgbClr val="FFEC00"/>
                </a:solidFill>
                <a:latin typeface="Arial"/>
                <a:ea typeface="Verdana"/>
                <a:cs typeface="Arial"/>
              </a:rPr>
              <a:t> </a:t>
            </a:r>
            <a:endParaRPr lang="et-EE"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t-EE" sz="1600" dirty="0">
                <a:solidFill>
                  <a:schemeClr val="bg1"/>
                </a:solidFill>
                <a:latin typeface="Arial"/>
                <a:ea typeface="Verdana"/>
                <a:cs typeface="Arial"/>
              </a:rPr>
              <a:t>(üksikutes keeltes, 8-aastastele ja vanematele)</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t-EE" sz="3200" b="1">
                <a:solidFill>
                  <a:srgbClr val="FBE110"/>
                </a:solidFill>
                <a:latin typeface="Arial" panose="020B0604020202020204" pitchFamily="34" charset="0"/>
                <a:ea typeface="Verdana" panose="020B0604030504040204" pitchFamily="34" charset="0"/>
                <a:cs typeface="Arial" panose="020B0604020202020204" pitchFamily="34" charset="0"/>
              </a:rPr>
              <a:t>Testi, mida sa mängu käigus õppisid</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et-EE" b="1" u="sng" dirty="0">
                <a:solidFill>
                  <a:srgbClr val="FFEC00"/>
                </a:solidFill>
                <a:latin typeface="Arial"/>
                <a:ea typeface="Verdana"/>
                <a:cs typeface="Arial"/>
                <a:hlinkClick r:id="rId6"/>
              </a:rPr>
              <a:t>Kassipark</a:t>
            </a:r>
            <a:r>
              <a:rPr lang="et-EE" b="1" u="sng" dirty="0">
                <a:solidFill>
                  <a:srgbClr val="FFEC00"/>
                </a:solidFill>
                <a:latin typeface="Arial"/>
                <a:ea typeface="Verdana"/>
                <a:cs typeface="Arial"/>
              </a:rPr>
              <a:t> </a:t>
            </a:r>
            <a:endParaRPr lang="et-EE" b="1" u="sng">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et-EE" sz="1600" dirty="0">
                <a:solidFill>
                  <a:schemeClr val="bg1"/>
                </a:solidFill>
                <a:latin typeface="Arial"/>
                <a:ea typeface="Verdana"/>
                <a:cs typeface="Arial"/>
              </a:rPr>
              <a:t>(inglise, prantsuse, hollandi ja vene keeles; üle 15-aastastele) ülesanne on suunata üldsust kavandatud pargi rajamise vastu, kasutades levinud desinformatsioonitehnikaid.</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t-EE" sz="900">
                <a:solidFill>
                  <a:schemeClr val="bg1"/>
                </a:solidFill>
                <a:latin typeface="Arial"/>
                <a:ea typeface="Arial"/>
                <a:cs typeface="Arial"/>
                <a:sym typeface="Arial"/>
              </a:rPr>
              <a:t>Allikad: </a:t>
            </a:r>
          </a:p>
          <a:p>
            <a:pPr marL="0" marR="0" lvl="0" indent="0" algn="l" rtl="0">
              <a:spcBef>
                <a:spcPts val="1800"/>
              </a:spcBef>
              <a:spcAft>
                <a:spcPts val="0"/>
              </a:spcAft>
              <a:buNone/>
            </a:pPr>
            <a:endParaRPr lang="en-US" sz="90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ea typeface="Arial"/>
                <a:cs typeface="Arial" panose="020B0604020202020204" pitchFamily="34" charset="0"/>
                <a:sym typeface="Arial"/>
              </a:rPr>
              <a:t>Upklyaki joonistused Freepikis (slaidid 1, 2, 3, 7, 9, 10, 15, 16, 18, 19, 20, 22, 23, 24)</a:t>
            </a:r>
          </a:p>
          <a:p>
            <a:pPr marL="342900" lvl="0" indent="-180000">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ea typeface="Arial"/>
                <a:cs typeface="Arial" panose="020B0604020202020204" pitchFamily="34" charset="0"/>
                <a:sym typeface="Arial"/>
              </a:rPr>
              <a:t>Slaid 4. </a:t>
            </a:r>
          </a:p>
          <a:p>
            <a:pPr marL="803275" lvl="1" indent="-179388" defTabSz="401638">
              <a:lnSpc>
                <a:spcPct val="107000"/>
              </a:lnSpc>
              <a:buFont typeface="Symbol" panose="05050102010706020507" pitchFamily="18" charset="2"/>
              <a:buChar char=""/>
              <a:tabLst>
                <a:tab pos="180000" algn="l"/>
                <a:tab pos="457200" algn="l"/>
              </a:tabLst>
            </a:pPr>
            <a:r>
              <a:rPr lang="et-EE" sz="900">
                <a:solidFill>
                  <a:schemeClr val="bg1"/>
                </a:solidFill>
                <a:effectLst/>
                <a:latin typeface="Arial" panose="020B0604020202020204" pitchFamily="34" charset="0"/>
                <a:ea typeface="Calibri" panose="020F0502020204030204" pitchFamily="34" charset="0"/>
                <a:cs typeface="Arial" panose="020B0604020202020204" pitchFamily="34" charset="0"/>
              </a:rPr>
              <a:t>Olivia Rodrigo ja Sabrina Carpenteri kohtumise teemaline sotsiaalmeedia postitus: </a:t>
            </a:r>
            <a:r>
              <a:rPr lang="et-EE"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et-EE"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Raudkupli aktiveerimise kohta: </a:t>
            </a:r>
            <a:r>
              <a:rPr lang="et-E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on X: "</a:t>
            </a:r>
            <a:r>
              <a:rPr lang="et-EE"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t-E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et-EE"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t-E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et-EE"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t-E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confirmation has been provided: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et-EE" sz="900">
                <a:solidFill>
                  <a:schemeClr val="bg1"/>
                </a:solidFill>
                <a:effectLst/>
                <a:latin typeface="Arial" panose="020B0604020202020204" pitchFamily="34" charset="0"/>
                <a:ea typeface="Calibri" panose="020F0502020204030204" pitchFamily="34" charset="0"/>
                <a:cs typeface="Arial" panose="020B0604020202020204" pitchFamily="34" charset="0"/>
              </a:rPr>
              <a:t>Forbesi libauudis: </a:t>
            </a:r>
            <a:r>
              <a:rPr lang="et-EE"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et-EE" sz="900">
                <a:solidFill>
                  <a:schemeClr val="bg1"/>
                </a:solidFill>
                <a:effectLst/>
                <a:latin typeface="Arial" panose="020B0604020202020204" pitchFamily="34" charset="0"/>
                <a:ea typeface="Calibri" panose="020F0502020204030204" pitchFamily="34" charset="0"/>
                <a:cs typeface="Arial" panose="020B0604020202020204" pitchFamily="34" charset="0"/>
              </a:rPr>
              <a:t>Slaid 6. </a:t>
            </a:r>
            <a:r>
              <a:rPr lang="et-EE" sz="900">
                <a:solidFill>
                  <a:schemeClr val="bg1"/>
                </a:solidFill>
                <a:latin typeface="Arial" panose="020B0604020202020204" pitchFamily="34" charset="0"/>
                <a:ea typeface="Calibri" panose="020F0502020204030204" pitchFamily="34" charset="0"/>
                <a:cs typeface="Arial" panose="020B0604020202020204" pitchFamily="34" charset="0"/>
              </a:rPr>
              <a:t>Paavst Franciscuse pilt vasakul ©Pablo Xavier, paavst Franciscuse pilt paremal © Mazur/catholicnews.org.uk</a:t>
            </a:r>
          </a:p>
          <a:p>
            <a:pPr marL="342900" indent="-180000">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rPr>
              <a:t>Slaid 8. StopFake. </a:t>
            </a:r>
            <a:r>
              <a:rPr lang="et-EE"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t-EE" sz="900">
                <a:solidFill>
                  <a:schemeClr val="bg1"/>
                </a:solidFill>
                <a:latin typeface="Arial" panose="020B0604020202020204" pitchFamily="34" charset="0"/>
                <a:cs typeface="Arial" panose="020B0604020202020204" pitchFamily="34" charset="0"/>
              </a:rPr>
              <a:t>/   </a:t>
            </a:r>
            <a:r>
              <a:rPr lang="et-EE" sz="900" b="0">
                <a:solidFill>
                  <a:schemeClr val="bg1"/>
                </a:solidFill>
                <a:effectLst/>
                <a:latin typeface="Arial" panose="020B0604020202020204" pitchFamily="34" charset="0"/>
                <a:cs typeface="Arial" panose="020B0604020202020204" pitchFamily="34" charset="0"/>
              </a:rPr>
              <a:t>Pildiallikas – </a:t>
            </a:r>
            <a:r>
              <a:rPr lang="et-EE" sz="900" b="0" u="none" strike="noStrike">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t-EE" sz="900" b="0">
                <a:solidFill>
                  <a:schemeClr val="bg1"/>
                </a:solidFill>
                <a:effectLst/>
                <a:latin typeface="Arial" panose="020B0604020202020204" pitchFamily="34" charset="0"/>
                <a:cs typeface="Arial" panose="020B0604020202020204" pitchFamily="34" charset="0"/>
              </a:rPr>
              <a:t>, </a:t>
            </a:r>
            <a:r>
              <a:rPr lang="et-EE"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t-EE" sz="900" b="0">
                <a:solidFill>
                  <a:schemeClr val="bg1"/>
                </a:solidFill>
                <a:effectLst/>
                <a:latin typeface="Arial" panose="020B0604020202020204" pitchFamily="34" charset="0"/>
                <a:cs typeface="Arial" panose="020B0604020202020204" pitchFamily="34" charset="0"/>
              </a:rPr>
              <a:t>, </a:t>
            </a:r>
            <a:r>
              <a:rPr lang="et-EE"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t-EE" sz="900" b="0">
                <a:solidFill>
                  <a:schemeClr val="bg1"/>
                </a:solidFill>
                <a:effectLst/>
                <a:latin typeface="Arial" panose="020B0604020202020204" pitchFamily="34" charset="0"/>
                <a:cs typeface="Arial" panose="020B0604020202020204" pitchFamily="34" charset="0"/>
              </a:rPr>
              <a:t>, </a:t>
            </a:r>
            <a:r>
              <a:rPr lang="et-EE"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t-EE"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rPr>
              <a:t>Slaid 11. </a:t>
            </a:r>
          </a:p>
          <a:p>
            <a:pPr marL="803275" lvl="1" indent="-174625">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t-EE"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rPr>
              <a:t>Slaid 12. </a:t>
            </a:r>
          </a:p>
          <a:p>
            <a:pPr marL="803275" lvl="1" indent="-174625">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rPr>
              <a:t>Pilt ajalehtedest ©Adobe Stock</a:t>
            </a:r>
          </a:p>
          <a:p>
            <a:pPr marL="803275" lvl="1" indent="-174625">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ea typeface="Calibri" panose="020F0502020204030204" pitchFamily="34" charset="0"/>
                <a:cs typeface="Arial" panose="020B0604020202020204" pitchFamily="34" charset="0"/>
              </a:rPr>
              <a:t>Pilt 5G-st: </a:t>
            </a:r>
            <a:r>
              <a:rPr lang="et-EE" sz="900">
                <a:effectLst/>
                <a:latin typeface="Arial" panose="020B0604020202020204" pitchFamily="34" charset="0"/>
                <a:ea typeface="Calibri" panose="020F0502020204030204" pitchFamily="34" charset="0"/>
                <a:cs typeface="Arial" panose="020B0604020202020204" pitchFamily="34" charset="0"/>
              </a:rPr>
              <a:t> </a:t>
            </a:r>
            <a:r>
              <a:rPr lang="et-EE"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cs typeface="Arial" panose="020B0604020202020204" pitchFamily="34" charset="0"/>
              </a:rPr>
              <a:t>Slaid 13. </a:t>
            </a:r>
            <a:r>
              <a:rPr lang="et-EE"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et-EE"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et-EE" sz="900">
                <a:solidFill>
                  <a:schemeClr val="bg1"/>
                </a:solidFill>
                <a:latin typeface="Arial" panose="020B0604020202020204" pitchFamily="34" charset="0"/>
                <a:ea typeface="Calibri" panose="020F0502020204030204" pitchFamily="34" charset="0"/>
                <a:cs typeface="Arial" panose="020B0604020202020204" pitchFamily="34" charset="0"/>
              </a:rPr>
              <a:t>Slaid 14. </a:t>
            </a:r>
            <a:r>
              <a:rPr lang="et-EE"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t-EE" sz="800" b="1">
                <a:solidFill>
                  <a:schemeClr val="bg1"/>
                </a:solidFill>
                <a:latin typeface="Arial"/>
                <a:ea typeface="Arial"/>
                <a:cs typeface="Arial"/>
                <a:sym typeface="Arial"/>
              </a:rPr>
              <a:t>© Euroopa Liit 2024</a:t>
            </a:r>
          </a:p>
          <a:p>
            <a:pPr marL="0" marR="0" lvl="0" indent="0" algn="l" rtl="0">
              <a:spcBef>
                <a:spcPts val="1800"/>
              </a:spcBef>
              <a:spcAft>
                <a:spcPts val="0"/>
              </a:spcAft>
              <a:buNone/>
            </a:pPr>
            <a:r>
              <a:rPr lang="et-EE" sz="800">
                <a:solidFill>
                  <a:schemeClr val="bg1"/>
                </a:solidFill>
                <a:latin typeface="Arial"/>
                <a:ea typeface="Arial"/>
                <a:cs typeface="Arial"/>
                <a:sym typeface="Arial"/>
              </a:rPr>
              <a:t>Kui ei ole märgitud teisiti, on selle ettekande taaskasutamine lubatud litsentsi </a:t>
            </a:r>
            <a:r>
              <a:rPr lang="et-EE"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et-EE" sz="800">
                <a:solidFill>
                  <a:schemeClr val="bg1"/>
                </a:solidFill>
                <a:latin typeface="Arial"/>
                <a:ea typeface="Arial"/>
                <a:cs typeface="Arial"/>
                <a:sym typeface="Arial"/>
              </a:rPr>
              <a:t> alusel. Selliste elementide kasutamiseks või paljundamiseks, mis ei kuulu Euroopa Liidule, võib olla vaja taotleda luba otse asjaomaselt õiguste omajalt.</a:t>
            </a:r>
          </a:p>
          <a:p>
            <a:pPr marL="0" marR="0" lvl="0" indent="0" algn="l" rtl="0">
              <a:spcBef>
                <a:spcPts val="1800"/>
              </a:spcBef>
              <a:spcAft>
                <a:spcPts val="0"/>
              </a:spcAft>
              <a:buNone/>
            </a:pPr>
            <a:endParaRPr lang="en-US" sz="800">
              <a:solidFill>
                <a:schemeClr val="bg1"/>
              </a:solidFill>
              <a:latin typeface="Arial"/>
              <a:ea typeface="Arial"/>
              <a:cs typeface="Arial"/>
              <a:sym typeface="Arial"/>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t-EE" sz="1050">
                <a:solidFill>
                  <a:schemeClr val="bg1"/>
                </a:solidFill>
                <a:latin typeface="Arial"/>
                <a:ea typeface="Arial"/>
                <a:cs typeface="Arial"/>
                <a:sym typeface="Arial"/>
              </a:rPr>
            </a:br>
            <a:endParaRPr lang="et-EE"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et-E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1. OSA </a:t>
            </a:r>
          </a:p>
          <a:p>
            <a:r>
              <a:rPr lang="et-EE" sz="5400" b="1">
                <a:solidFill>
                  <a:schemeClr val="bg1"/>
                </a:solidFill>
                <a:latin typeface="Arial" panose="020B0604020202020204" pitchFamily="34" charset="0"/>
                <a:ea typeface="Verdana" panose="020B0604030504040204" pitchFamily="34" charset="0"/>
                <a:cs typeface="Arial" panose="020B0604020202020204" pitchFamily="34" charset="0"/>
              </a:rPr>
              <a:t>Mis on desinformatsioon?</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et-EE" sz="2400">
                <a:latin typeface="Arial"/>
                <a:ea typeface="Verdana"/>
                <a:cs typeface="Arial"/>
              </a:rPr>
              <a:t>1. osa.</a:t>
            </a:r>
            <a:r>
              <a:rPr lang="et-EE">
                <a:latin typeface="Arial"/>
                <a:ea typeface="Verdana"/>
                <a:cs typeface="Arial"/>
              </a:rPr>
              <a:t> Mis on desinformatsioon?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et-EE" sz="2400" b="1">
                <a:latin typeface="Arial"/>
                <a:ea typeface="Verdana"/>
                <a:cs typeface="Arial"/>
              </a:rPr>
              <a:t>1. osa.</a:t>
            </a:r>
            <a:r>
              <a:rPr lang="et-EE" b="1">
                <a:latin typeface="Arial"/>
                <a:ea typeface="Verdana"/>
                <a:cs typeface="Arial"/>
              </a:rPr>
              <a:t> Mis on desinformatsioon?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et-EE" sz="4800">
                <a:latin typeface="Arial" panose="020B0604020202020204" pitchFamily="34" charset="0"/>
              </a:rPr>
              <a:t> MIKS võiks keegi levitada infot, mis ei vasta tõele?</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et-E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Kuna see on </a:t>
            </a:r>
            <a:r>
              <a:rPr lang="et-EE"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nali</a:t>
            </a:r>
            <a:r>
              <a:rPr lang="et-E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t-EE"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t-EE"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Satiir ja huumor</a:t>
            </a:r>
          </a:p>
          <a:p>
            <a:pPr marL="285750" indent="-285750">
              <a:lnSpc>
                <a:spcPct val="150000"/>
              </a:lnSpc>
              <a:spcBef>
                <a:spcPts val="0"/>
              </a:spcBef>
              <a:buFont typeface="Courier New" panose="02070309020205020404" pitchFamily="49" charset="0"/>
              <a:buChar char="o"/>
              <a:defRPr/>
            </a:pPr>
            <a:r>
              <a:rPr lang="et-E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Kuna inimene ise </a:t>
            </a:r>
            <a:r>
              <a:rPr lang="et-EE"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usub</a:t>
            </a:r>
            <a:r>
              <a:rPr lang="et-E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seda 		</a:t>
            </a:r>
            <a:r>
              <a:rPr lang="et-EE"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t-EE"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Väärinfo</a:t>
            </a:r>
          </a:p>
          <a:p>
            <a:pPr marL="285750" indent="-285750">
              <a:lnSpc>
                <a:spcPct val="150000"/>
              </a:lnSpc>
              <a:spcBef>
                <a:spcPts val="0"/>
              </a:spcBef>
              <a:buFont typeface="Courier New" panose="02070309020205020404" pitchFamily="49" charset="0"/>
              <a:buChar char="o"/>
              <a:defRPr/>
            </a:pPr>
            <a:r>
              <a:rPr lang="et-E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Kuna tahetakse inimesi </a:t>
            </a:r>
            <a:r>
              <a:rPr lang="et-EE"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petta</a:t>
            </a:r>
            <a:r>
              <a:rPr lang="et-E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t-EE"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t-EE"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Desinformatsioon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1790484"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t-EE" sz="1800" b="1">
                <a:solidFill>
                  <a:schemeClr val="bg1"/>
                </a:solidFill>
                <a:effectLst/>
                <a:latin typeface="Arial" panose="020B0604020202020204" pitchFamily="34" charset="0"/>
                <a:ea typeface="+mn-ea"/>
                <a:cs typeface="Arial" panose="020B0604020202020204" pitchFamily="34" charset="0"/>
              </a:rPr>
              <a:t>Satiir – „</a:t>
            </a:r>
            <a:r>
              <a:rPr lang="et-EE" sz="1800" b="1" i="1">
                <a:solidFill>
                  <a:schemeClr val="bg1"/>
                </a:solidFill>
                <a:effectLst/>
                <a:latin typeface="Arial" panose="020B0604020202020204" pitchFamily="34" charset="0"/>
                <a:ea typeface="+mn-ea"/>
                <a:cs typeface="Arial" panose="020B0604020202020204" pitchFamily="34" charset="0"/>
              </a:rPr>
              <a:t>Lidlis toimunud rüselustes said viga kümned inimesed</a:t>
            </a:r>
            <a:r>
              <a:rPr lang="et-EE" sz="1800" b="1">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t-EE" sz="2400" b="1">
                <a:latin typeface="Arial"/>
                <a:ea typeface="Verdana"/>
                <a:cs typeface="Arial"/>
              </a:rPr>
              <a:t>1. osa.</a:t>
            </a:r>
            <a:r>
              <a:rPr lang="et-EE" b="1">
                <a:latin typeface="Arial"/>
                <a:ea typeface="Verdana"/>
                <a:cs typeface="Arial"/>
              </a:rPr>
              <a:t> Mis on desinformatsioon?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et-EE">
                <a:solidFill>
                  <a:schemeClr val="bg1"/>
                </a:solidFill>
                <a:latin typeface="Arial" panose="020B0604020202020204" pitchFamily="34" charset="0"/>
                <a:cs typeface="Arial" panose="020B0604020202020204" pitchFamily="34" charset="0"/>
              </a:rPr>
              <a:t>Paavst, kes kannab Balenciaga sulemantlit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et-EE"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et-EE"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et-E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et-EE" sz="1800" b="1">
                <a:solidFill>
                  <a:schemeClr val="bg1"/>
                </a:solidFill>
                <a:effectLst/>
                <a:latin typeface="Arial" panose="020B0604020202020204" pitchFamily="34" charset="0"/>
                <a:ea typeface="+mn-ea"/>
                <a:cs typeface="Arial" panose="020B0604020202020204" pitchFamily="34" charset="0"/>
              </a:rPr>
              <a:t>Väärinfo – „</a:t>
            </a:r>
            <a:r>
              <a:rPr lang="et-EE" sz="1800" b="1" i="1">
                <a:solidFill>
                  <a:schemeClr val="bg1"/>
                </a:solidFill>
                <a:effectLst/>
                <a:latin typeface="Arial" panose="020B0604020202020204" pitchFamily="34" charset="0"/>
                <a:ea typeface="+mn-ea"/>
                <a:cs typeface="Arial" panose="020B0604020202020204" pitchFamily="34" charset="0"/>
              </a:rPr>
              <a:t>5G põhjustab koroonaviirust</a:t>
            </a:r>
            <a:r>
              <a:rPr lang="et-EE" sz="1800" b="1">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et-EE" sz="2400" b="1">
                <a:latin typeface="Arial"/>
                <a:ea typeface="Verdana"/>
                <a:cs typeface="Arial"/>
              </a:rPr>
              <a:t>1. osa.</a:t>
            </a:r>
            <a:r>
              <a:rPr lang="et-EE" b="1">
                <a:latin typeface="Arial"/>
                <a:ea typeface="Verdana"/>
                <a:cs typeface="Arial"/>
              </a:rPr>
              <a:t> Mis on desinformatsioon?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et-EE">
                <a:solidFill>
                  <a:schemeClr val="bg1"/>
                </a:solidFill>
                <a:latin typeface="Arial" panose="020B0604020202020204" pitchFamily="34" charset="0"/>
                <a:cs typeface="Arial" panose="020B0604020202020204" pitchFamily="34" charset="0"/>
              </a:rPr>
              <a:t>„5G põhjustas ja levitas koroonaviirust“</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t-EE">
                <a:solidFill>
                  <a:schemeClr val="bg1"/>
                </a:solidFill>
                <a:latin typeface="Arial" panose="020B0604020202020204" pitchFamily="34" charset="0"/>
                <a:cs typeface="Arial" panose="020B0604020202020204" pitchFamily="34" charset="0"/>
              </a:rPr>
              <a:t>Kasutatakse ära inimeste nõrkusi:</a:t>
            </a:r>
          </a:p>
          <a:p>
            <a:pPr marL="285750" indent="-285750">
              <a:spcAft>
                <a:spcPts val="600"/>
              </a:spcAft>
              <a:buFont typeface="Courier New" panose="02070309020205020404" pitchFamily="49" charset="0"/>
              <a:buChar char="o"/>
            </a:pPr>
            <a:r>
              <a:rPr lang="et-EE">
                <a:solidFill>
                  <a:schemeClr val="bg1"/>
                </a:solidFill>
                <a:latin typeface="Arial" panose="020B0604020202020204" pitchFamily="34" charset="0"/>
                <a:cs typeface="Arial" panose="020B0604020202020204" pitchFamily="34" charset="0"/>
              </a:rPr>
              <a:t>ringlevad vandenõuteooriad väidetavate 5G tervisemõjude kohta;</a:t>
            </a:r>
          </a:p>
          <a:p>
            <a:pPr marL="285750" indent="-285750">
              <a:spcAft>
                <a:spcPts val="600"/>
              </a:spcAft>
              <a:buFont typeface="Courier New" panose="02070309020205020404" pitchFamily="49" charset="0"/>
              <a:buChar char="o"/>
            </a:pPr>
            <a:r>
              <a:rPr lang="et-EE">
                <a:solidFill>
                  <a:schemeClr val="bg1"/>
                </a:solidFill>
                <a:latin typeface="Arial" panose="020B0604020202020204" pitchFamily="34" charset="0"/>
                <a:cs typeface="Arial" panose="020B0604020202020204" pitchFamily="34" charset="0"/>
              </a:rPr>
              <a:t>ebakindlus ja hirm pandeemia alguspäevadel.</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t-EE">
                <a:solidFill>
                  <a:schemeClr val="bg1"/>
                </a:solidFill>
                <a:latin typeface="Arial" panose="020B0604020202020204" pitchFamily="34" charset="0"/>
                <a:cs typeface="Arial" panose="020B0604020202020204" pitchFamily="34" charset="0"/>
              </a:rPr>
              <a:t>Tagajärjed:</a:t>
            </a:r>
          </a:p>
          <a:p>
            <a:pPr marL="285750" indent="-285750">
              <a:spcAft>
                <a:spcPts val="600"/>
              </a:spcAft>
              <a:buFont typeface="Courier New" panose="02070309020205020404" pitchFamily="49" charset="0"/>
              <a:buChar char="o"/>
            </a:pPr>
            <a:r>
              <a:rPr lang="et-EE">
                <a:solidFill>
                  <a:schemeClr val="bg1"/>
                </a:solidFill>
                <a:latin typeface="Arial" panose="020B0604020202020204" pitchFamily="34" charset="0"/>
                <a:cs typeface="Arial" panose="020B0604020202020204" pitchFamily="34" charset="0"/>
              </a:rPr>
              <a:t>5G mastide vandaalirünnakud;</a:t>
            </a:r>
          </a:p>
          <a:p>
            <a:pPr marL="285750" indent="-285750">
              <a:spcAft>
                <a:spcPts val="600"/>
              </a:spcAft>
              <a:buFont typeface="Courier New" panose="02070309020205020404" pitchFamily="49" charset="0"/>
              <a:buChar char="o"/>
            </a:pPr>
            <a:r>
              <a:rPr lang="et-EE">
                <a:solidFill>
                  <a:schemeClr val="bg1"/>
                </a:solidFill>
                <a:latin typeface="Arial" panose="020B0604020202020204" pitchFamily="34" charset="0"/>
                <a:cs typeface="Arial" panose="020B0604020202020204" pitchFamily="34" charset="0"/>
              </a:rPr>
              <a:t>telekommunikatsiooniteenuste katkemine;</a:t>
            </a:r>
          </a:p>
          <a:p>
            <a:pPr marL="285750" indent="-285750">
              <a:spcAft>
                <a:spcPts val="600"/>
              </a:spcAft>
              <a:buFont typeface="Courier New" panose="02070309020205020404" pitchFamily="49" charset="0"/>
              <a:buChar char="o"/>
            </a:pPr>
            <a:r>
              <a:rPr lang="et-EE">
                <a:solidFill>
                  <a:schemeClr val="bg1"/>
                </a:solidFill>
                <a:latin typeface="Arial" panose="020B0604020202020204" pitchFamily="34" charset="0"/>
                <a:cs typeface="Arial" panose="020B0604020202020204" pitchFamily="34" charset="0"/>
              </a:rPr>
              <a:t>telekommunikatsioonisektori töötajate ahistamine.</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2" y="5281993"/>
            <a:ext cx="3123146"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et-E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Väärinfo</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et-EE" sz="2400" b="1">
                <a:latin typeface="Arial"/>
                <a:ea typeface="Verdana"/>
                <a:cs typeface="Arial"/>
              </a:rPr>
              <a:t>1. osa.</a:t>
            </a:r>
            <a:r>
              <a:rPr lang="et-EE" b="1">
                <a:latin typeface="Arial"/>
                <a:ea typeface="Verdana"/>
                <a:cs typeface="Arial"/>
              </a:rPr>
              <a:t> Mis on desinformatsioon? </a:t>
            </a:r>
          </a:p>
        </p:txBody>
      </p:sp>
      <p:sp>
        <p:nvSpPr>
          <p:cNvPr id="28" name="Fumetto 2 27">
            <a:extLst>
              <a:ext uri="{FF2B5EF4-FFF2-40B4-BE49-F238E27FC236}">
                <a16:creationId xmlns:a16="http://schemas.microsoft.com/office/drawing/2014/main" id="{9BFC8F82-182B-8E4C-9720-0EFF769C5D2C}"/>
              </a:ext>
            </a:extLst>
          </p:cNvPr>
          <p:cNvSpPr/>
          <p:nvPr/>
        </p:nvSpPr>
        <p:spPr>
          <a:xfrm>
            <a:off x="868151" y="1248725"/>
            <a:ext cx="1853089"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br>
              <a:rPr lang="et-EE">
                <a:latin typeface="Arial" panose="020B0604020202020204" pitchFamily="34" charset="0"/>
                <a:ea typeface="Verdana" panose="020B0604030504040204" pitchFamily="34" charset="0"/>
                <a:cs typeface="Arial" panose="020B0604020202020204" pitchFamily="34" charset="0"/>
              </a:rPr>
            </a:br>
            <a:r>
              <a:rPr lang="et-EE">
                <a:latin typeface="Arial" panose="020B0604020202020204" pitchFamily="34" charset="0"/>
                <a:ea typeface="Verdana" panose="020B0604030504040204" pitchFamily="34" charset="0"/>
                <a:cs typeface="Arial" panose="020B0604020202020204" pitchFamily="34" charset="0"/>
              </a:rPr>
              <a:t>Olen ema Odessast, Ukrainast.</a:t>
            </a:r>
          </a:p>
          <a:p>
            <a:endParaRPr lang="it-IT">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br>
              <a:rPr lang="et-EE">
                <a:latin typeface="Arial" panose="020B0604020202020204" pitchFamily="34" charset="0"/>
                <a:ea typeface="Verdana" panose="020B0604030504040204" pitchFamily="34" charset="0"/>
                <a:cs typeface="Arial" panose="020B0604020202020204" pitchFamily="34" charset="0"/>
              </a:rPr>
            </a:br>
            <a:r>
              <a:rPr lang="et-EE">
                <a:latin typeface="Arial" panose="020B0604020202020204" pitchFamily="34" charset="0"/>
                <a:ea typeface="Verdana" panose="020B0604030504040204" pitchFamily="34" charset="0"/>
                <a:cs typeface="Arial" panose="020B0604020202020204" pitchFamily="34" charset="0"/>
              </a:rPr>
              <a:t>Olen Vene usuorganisatsiooni aseesimees. </a:t>
            </a:r>
          </a:p>
          <a:p>
            <a:endParaRPr lang="et-EE">
              <a:latin typeface="Arial" panose="020B0604020202020204" pitchFamily="34" charset="0"/>
              <a:ea typeface="Verdana" panose="020B0604030504040204" pitchFamily="34" charset="0"/>
              <a:cs typeface="Arial" panose="020B0604020202020204" pitchFamily="34" charset="0"/>
            </a:endParaRP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et-EE">
                <a:latin typeface="Arial" panose="020B0604020202020204" pitchFamily="34" charset="0"/>
                <a:ea typeface="Verdana" panose="020B0604030504040204" pitchFamily="34" charset="0"/>
                <a:cs typeface="Arial" panose="020B0604020202020204" pitchFamily="34" charset="0"/>
              </a:rPr>
              <a:t>Olen jurist Donetskist, Ukrainast.</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92979"/>
            <a:ext cx="1818696" cy="942501"/>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br>
              <a:rPr lang="et-EE">
                <a:latin typeface="Arial" panose="020B0604020202020204" pitchFamily="34" charset="0"/>
                <a:ea typeface="Verdana" panose="020B0604030504040204" pitchFamily="34" charset="0"/>
                <a:cs typeface="Arial" panose="020B0604020202020204" pitchFamily="34" charset="0"/>
              </a:rPr>
            </a:br>
            <a:r>
              <a:rPr lang="et-EE">
                <a:latin typeface="Arial" panose="020B0604020202020204" pitchFamily="34" charset="0"/>
                <a:ea typeface="Verdana" panose="020B0604030504040204" pitchFamily="34" charset="0"/>
                <a:cs typeface="Arial" panose="020B0604020202020204" pitchFamily="34" charset="0"/>
              </a:rPr>
              <a:t>Olen Ukraina linna </a:t>
            </a:r>
            <a:r>
              <a:rPr lang="et-EE" err="1">
                <a:latin typeface="Arial" panose="020B0604020202020204" pitchFamily="34" charset="0"/>
                <a:ea typeface="Verdana" panose="020B0604030504040204" pitchFamily="34" charset="0"/>
                <a:cs typeface="Arial" panose="020B0604020202020204" pitchFamily="34" charset="0"/>
              </a:rPr>
              <a:t>Harkivi</a:t>
            </a:r>
            <a:r>
              <a:rPr lang="et-EE">
                <a:latin typeface="Arial" panose="020B0604020202020204" pitchFamily="34" charset="0"/>
                <a:ea typeface="Verdana" panose="020B0604030504040204" pitchFamily="34" charset="0"/>
                <a:cs typeface="Arial" panose="020B0604020202020204" pitchFamily="34" charset="0"/>
              </a:rPr>
              <a:t> elanik. </a:t>
            </a:r>
          </a:p>
          <a:p>
            <a:endParaRPr lang="et-EE">
              <a:latin typeface="Arial" panose="020B0604020202020204" pitchFamily="34" charset="0"/>
              <a:ea typeface="Verdana" panose="020B060403050404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500" b="1">
                  <a:solidFill>
                    <a:schemeClr val="bg1"/>
                  </a:solidFill>
                  <a:latin typeface="Arial" panose="020B0604020202020204" pitchFamily="34" charset="0"/>
                  <a:ea typeface="Verdana" panose="020B0604030504040204" pitchFamily="34" charset="0"/>
                  <a:cs typeface="Arial" panose="020B0604020202020204" pitchFamily="34" charset="0"/>
                </a:rPr>
                <a:t>Sama isik esitab ennast eri inimestena.</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1" y="4913860"/>
            <a:ext cx="5227848" cy="651160"/>
            <a:chOff x="5288217" y="4794573"/>
            <a:chExt cx="4437007" cy="595870"/>
          </a:xfrm>
        </p:grpSpPr>
        <p:sp>
          <p:nvSpPr>
            <p:cNvPr id="6" name="TextBox 5">
              <a:extLst>
                <a:ext uri="{FF2B5EF4-FFF2-40B4-BE49-F238E27FC236}">
                  <a16:creationId xmlns:a16="http://schemas.microsoft.com/office/drawing/2014/main" id="{59F974A1-6136-E587-5028-E1B4D4D342D3}"/>
                </a:ext>
              </a:extLst>
            </p:cNvPr>
            <p:cNvSpPr txBox="1"/>
            <p:nvPr/>
          </p:nvSpPr>
          <p:spPr>
            <a:xfrm>
              <a:off x="5503813" y="4798992"/>
              <a:ext cx="4221411" cy="591451"/>
            </a:xfrm>
            <a:prstGeom prst="rect">
              <a:avLst/>
            </a:prstGeom>
            <a:noFill/>
          </p:spPr>
          <p:txBody>
            <a:bodyPr wrap="square">
              <a:spAutoFit/>
            </a:bodyPr>
            <a:lstStyle/>
            <a:p>
              <a:r>
                <a:rPr lang="et-E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Desinformatsioon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et-EE" sz="1000" b="0">
                <a:solidFill>
                  <a:schemeClr val="bg1"/>
                </a:solidFill>
                <a:effectLst/>
                <a:latin typeface="Arial" panose="020B0604020202020204" pitchFamily="34" charset="0"/>
                <a:cs typeface="Arial" panose="020B0604020202020204" pitchFamily="34" charset="0"/>
              </a:rPr>
              <a:t>Pildiallikas – </a:t>
            </a:r>
            <a:r>
              <a:rPr lang="et-EE"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et-EE" sz="1000" b="0">
                <a:solidFill>
                  <a:schemeClr val="bg1"/>
                </a:solidFill>
                <a:effectLst/>
                <a:latin typeface="Arial" panose="020B0604020202020204" pitchFamily="34" charset="0"/>
                <a:cs typeface="Arial" panose="020B0604020202020204" pitchFamily="34" charset="0"/>
              </a:rPr>
              <a:t>, </a:t>
            </a:r>
            <a:r>
              <a:rPr lang="et-EE"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t-EE" sz="1000" b="0">
                <a:solidFill>
                  <a:schemeClr val="bg1"/>
                </a:solidFill>
                <a:effectLst/>
                <a:latin typeface="Arial" panose="020B0604020202020204" pitchFamily="34" charset="0"/>
                <a:cs typeface="Arial" panose="020B0604020202020204" pitchFamily="34" charset="0"/>
              </a:rPr>
              <a:t>, </a:t>
            </a:r>
            <a:r>
              <a:rPr lang="et-EE"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et-EE" sz="1000" b="0">
                <a:solidFill>
                  <a:schemeClr val="bg1"/>
                </a:solidFill>
                <a:effectLst/>
                <a:latin typeface="Arial" panose="020B0604020202020204" pitchFamily="34" charset="0"/>
                <a:cs typeface="Arial" panose="020B0604020202020204" pitchFamily="34" charset="0"/>
              </a:rPr>
              <a:t>, </a:t>
            </a:r>
            <a:r>
              <a:rPr lang="et-EE"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et-EE"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693913" cy="2185214"/>
          </a:xfrm>
          <a:prstGeom prst="rect">
            <a:avLst/>
          </a:prstGeom>
          <a:noFill/>
        </p:spPr>
        <p:txBody>
          <a:bodyPr wrap="square" rtlCol="0">
            <a:spAutoFit/>
          </a:bodyPr>
          <a:lstStyle/>
          <a:p>
            <a:r>
              <a:rPr lang="et-E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2. </a:t>
            </a:r>
            <a:r>
              <a:rPr lang="et-EE" sz="2800">
                <a:solidFill>
                  <a:srgbClr val="0C0C58"/>
                </a:solidFill>
                <a:highlight>
                  <a:srgbClr val="FFFF00"/>
                </a:highlight>
                <a:latin typeface="Arial" panose="020B0604020202020204" pitchFamily="34" charset="0"/>
                <a:ea typeface="Verdana" panose="020B0604030504040204" pitchFamily="34" charset="0"/>
                <a:cs typeface="Arial" panose="020B0604020202020204" pitchFamily="34" charset="0"/>
              </a:rPr>
              <a:t>OSA </a:t>
            </a:r>
          </a:p>
          <a:p>
            <a:r>
              <a:rPr lang="et-EE" sz="5400" b="1">
                <a:solidFill>
                  <a:schemeClr val="bg1"/>
                </a:solidFill>
                <a:latin typeface="Arial" panose="020B0604020202020204" pitchFamily="34" charset="0"/>
                <a:ea typeface="Verdana" panose="020B0604030504040204" pitchFamily="34" charset="0"/>
                <a:cs typeface="Arial" panose="020B0604020202020204" pitchFamily="34" charset="0"/>
              </a:rPr>
              <a:t>Kuidas desinformatsioon toimib?</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et-EE"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ée un document." ma:contentTypeScope="" ma:versionID="6e70835c57ca30306ee4abf1b1189e3a">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856a60a833075f596cac37b361e6e011"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AFC8C8-A598-4525-AB1F-95EC720C185F}"/>
</file>

<file path=customXml/itemProps2.xml><?xml version="1.0" encoding="utf-8"?>
<ds:datastoreItem xmlns:ds="http://schemas.openxmlformats.org/officeDocument/2006/customXml" ds:itemID="{347369D2-40AD-4B6C-8202-DDA1E1E257C0}">
  <ds:schemaRefs>
    <ds:schemaRef ds:uri="0cb777b6-10cc-463b-b285-1f240af06f9f"/>
    <ds:schemaRef ds:uri="1172c1e8-1a1e-43f1-ab3b-d134b3755889"/>
    <ds:schemaRef ds:uri="33e07890-6196-4e26-9dd2-53178dae8e48"/>
    <ds:schemaRef ds:uri="96b3df18-6d14-4675-ad86-b90365ae06d0"/>
    <ds:schemaRef ds:uri="d82da31f-106c-4f12-9dab-2b09eb7d9e1b"/>
    <ds:schemaRef ds:uri="faa54b14-608b-44ba-8621-4287d9574b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29C45D5-D1B4-4EED-B61B-568B49D1D7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Widescreen</PresentationFormat>
  <Slides>26</Slides>
  <Notes>25</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Mida me õpime?</vt:lpstr>
      <vt:lpstr>PowerPoint Presentation</vt:lpstr>
      <vt:lpstr>1. osa. Mis on desinformatsioon? </vt:lpstr>
      <vt:lpstr>1. osa. Mis on desinformatsioon? </vt:lpstr>
      <vt:lpstr>Satiir – „Lidlis toimunud rüselustes said viga kümned inimesed“</vt:lpstr>
      <vt:lpstr>Väärinfo – „5G põhjustab koroonaviirust“ </vt:lpstr>
      <vt:lpstr>1. osa. Mis on desinformatsioon? </vt:lpstr>
      <vt:lpstr>PowerPoint Presentation</vt:lpstr>
      <vt:lpstr>2. osa. Kuidas desinformatsioon toimib? </vt:lpstr>
      <vt:lpstr>2. osa. Kuidas desinformatsioon toimib?</vt:lpstr>
      <vt:lpstr>2. osa. Kuidas desinformatsioon toimib?</vt:lpstr>
      <vt:lpstr>2. osa. Kuidas desinformatsioon toimib?</vt:lpstr>
      <vt:lpstr>2. osa. Kuidas desinformatsioon toimib?</vt:lpstr>
      <vt:lpstr>PowerPoint Presentation</vt:lpstr>
      <vt:lpstr>3. osa. Kuidas desinformatsioonile reageerida? </vt:lpstr>
      <vt:lpstr>3. osa. Kuidas desinformatsioonile reageerida? </vt:lpstr>
      <vt:lpstr>Kuidas desinformatsioonile reageerida? </vt:lpstr>
      <vt:lpstr>3. osa. Kuidas desinformatsioonile reageerida? </vt:lpstr>
      <vt:lpstr>3. osa. Kuidas desinformatsioonile reageerida? </vt:lpstr>
      <vt:lpstr>3. osa. Kuidas desinformatsioonile reageerida? </vt:lpstr>
      <vt:lpstr>PowerPoint Presentation</vt:lpstr>
      <vt:lpstr>4. osa. Harjutus</vt:lpstr>
      <vt:lpstr>4. osa. Harjutus</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revision>4</cp:revision>
  <cp:lastPrinted>2024-04-16T11:31:35Z</cp:lastPrinted>
  <dcterms:created xsi:type="dcterms:W3CDTF">2021-01-13T11:40:04Z</dcterms:created>
  <dcterms:modified xsi:type="dcterms:W3CDTF">2024-05-23T09:16:21Z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MediaServiceImageTags">
    <vt:lpwstr/>
  </property>
  <property fmtid="{D5CDD505-2E9C-101B-9397-08002B2CF9AE}" pid="10" name="ContentTypeId">
    <vt:lpwstr>0x010100ECFDF3D715AA394A9B15E0E0FAA07E37</vt:lpwstr>
  </property>
</Properties>
</file>